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6"/>
  </p:notesMasterIdLst>
  <p:sldIdLst>
    <p:sldId id="257" r:id="rId2"/>
    <p:sldId id="258" r:id="rId3"/>
    <p:sldId id="268" r:id="rId4"/>
    <p:sldId id="269" r:id="rId5"/>
    <p:sldId id="270" r:id="rId6"/>
    <p:sldId id="271" r:id="rId7"/>
    <p:sldId id="272" r:id="rId8"/>
    <p:sldId id="273" r:id="rId9"/>
    <p:sldId id="274" r:id="rId10"/>
    <p:sldId id="275" r:id="rId11"/>
    <p:sldId id="276" r:id="rId12"/>
    <p:sldId id="260" r:id="rId13"/>
    <p:sldId id="277" r:id="rId14"/>
    <p:sldId id="264" r:id="rId1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85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4D95F44-3297-4661-9284-868A8E9150BC}" type="datetimeFigureOut">
              <a:rPr lang="ru-RU" smtClean="0"/>
              <a:t>14.03.2025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8493BB3-BB89-4512-A4B3-05AD5ABB9B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72450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g277a62897eb_1_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1" name="Google Shape;141;g277a62897eb_1_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9693504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5">
          <a:extLst>
            <a:ext uri="{FF2B5EF4-FFF2-40B4-BE49-F238E27FC236}">
              <a16:creationId xmlns:a16="http://schemas.microsoft.com/office/drawing/2014/main" id="{93D462F7-DBB1-7B70-8567-A234E29573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g278dfac31ac_0_3:notes">
            <a:extLst>
              <a:ext uri="{FF2B5EF4-FFF2-40B4-BE49-F238E27FC236}">
                <a16:creationId xmlns:a16="http://schemas.microsoft.com/office/drawing/2014/main" id="{3F2648A6-9ACB-9638-FA61-E85123E05805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7" name="Google Shape;147;g278dfac31ac_0_3:notes">
            <a:extLst>
              <a:ext uri="{FF2B5EF4-FFF2-40B4-BE49-F238E27FC236}">
                <a16:creationId xmlns:a16="http://schemas.microsoft.com/office/drawing/2014/main" id="{59126E8D-49EA-3091-03FF-0D91904CED73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4887880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5">
          <a:extLst>
            <a:ext uri="{FF2B5EF4-FFF2-40B4-BE49-F238E27FC236}">
              <a16:creationId xmlns:a16="http://schemas.microsoft.com/office/drawing/2014/main" id="{E7E74807-4DAA-A841-2AA6-E076D2EB96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g278dfac31ac_0_3:notes">
            <a:extLst>
              <a:ext uri="{FF2B5EF4-FFF2-40B4-BE49-F238E27FC236}">
                <a16:creationId xmlns:a16="http://schemas.microsoft.com/office/drawing/2014/main" id="{1EBDB911-9109-4FA2-10F0-3053B294EE0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7" name="Google Shape;147;g278dfac31ac_0_3:notes">
            <a:extLst>
              <a:ext uri="{FF2B5EF4-FFF2-40B4-BE49-F238E27FC236}">
                <a16:creationId xmlns:a16="http://schemas.microsoft.com/office/drawing/2014/main" id="{01A2AE4D-5460-BD2B-FEA1-8F15F6C59443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24015228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g278dfac31ac_0_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3" name="Google Shape;173;g278dfac31ac_0_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0632746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1">
          <a:extLst>
            <a:ext uri="{FF2B5EF4-FFF2-40B4-BE49-F238E27FC236}">
              <a16:creationId xmlns:a16="http://schemas.microsoft.com/office/drawing/2014/main" id="{F237E372-8ECB-66B1-1672-8B63547FBC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g278dfac31ac_0_13:notes">
            <a:extLst>
              <a:ext uri="{FF2B5EF4-FFF2-40B4-BE49-F238E27FC236}">
                <a16:creationId xmlns:a16="http://schemas.microsoft.com/office/drawing/2014/main" id="{BE064E5C-1FE8-52B9-599F-F74B1A640BD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3" name="Google Shape;173;g278dfac31ac_0_13:notes">
            <a:extLst>
              <a:ext uri="{FF2B5EF4-FFF2-40B4-BE49-F238E27FC236}">
                <a16:creationId xmlns:a16="http://schemas.microsoft.com/office/drawing/2014/main" id="{99EA2FB2-046D-F175-7C61-8285BBE67B4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9954352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" name="Google Shape;401;g278dfac31ac_0_3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2" name="Google Shape;402;g278dfac31ac_0_35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343938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g278dfac31ac_0_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7" name="Google Shape;147;g278dfac31ac_0_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3635803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5">
          <a:extLst>
            <a:ext uri="{FF2B5EF4-FFF2-40B4-BE49-F238E27FC236}">
              <a16:creationId xmlns:a16="http://schemas.microsoft.com/office/drawing/2014/main" id="{F7055020-4DE9-39B6-06AA-53ADB55389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g278dfac31ac_0_3:notes">
            <a:extLst>
              <a:ext uri="{FF2B5EF4-FFF2-40B4-BE49-F238E27FC236}">
                <a16:creationId xmlns:a16="http://schemas.microsoft.com/office/drawing/2014/main" id="{3A5F38BD-3019-75A2-C7EE-542F33E870A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7" name="Google Shape;147;g278dfac31ac_0_3:notes">
            <a:extLst>
              <a:ext uri="{FF2B5EF4-FFF2-40B4-BE49-F238E27FC236}">
                <a16:creationId xmlns:a16="http://schemas.microsoft.com/office/drawing/2014/main" id="{93BD3152-2941-9E76-2EEB-62FF4DB8699E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08334397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5">
          <a:extLst>
            <a:ext uri="{FF2B5EF4-FFF2-40B4-BE49-F238E27FC236}">
              <a16:creationId xmlns:a16="http://schemas.microsoft.com/office/drawing/2014/main" id="{9D0E8C39-9476-56AC-53E5-1929A1BACE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g278dfac31ac_0_3:notes">
            <a:extLst>
              <a:ext uri="{FF2B5EF4-FFF2-40B4-BE49-F238E27FC236}">
                <a16:creationId xmlns:a16="http://schemas.microsoft.com/office/drawing/2014/main" id="{AA9DF564-3AE6-CD38-D4F7-F722C6CAB2BD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7" name="Google Shape;147;g278dfac31ac_0_3:notes">
            <a:extLst>
              <a:ext uri="{FF2B5EF4-FFF2-40B4-BE49-F238E27FC236}">
                <a16:creationId xmlns:a16="http://schemas.microsoft.com/office/drawing/2014/main" id="{D718E684-A510-9DEC-F396-A510C49FD5B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9345868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5">
          <a:extLst>
            <a:ext uri="{FF2B5EF4-FFF2-40B4-BE49-F238E27FC236}">
              <a16:creationId xmlns:a16="http://schemas.microsoft.com/office/drawing/2014/main" id="{5C07A268-0581-6697-A5F9-42955CC0C8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g278dfac31ac_0_3:notes">
            <a:extLst>
              <a:ext uri="{FF2B5EF4-FFF2-40B4-BE49-F238E27FC236}">
                <a16:creationId xmlns:a16="http://schemas.microsoft.com/office/drawing/2014/main" id="{D4C50E8F-C2EB-AB33-061F-E695C148E28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7" name="Google Shape;147;g278dfac31ac_0_3:notes">
            <a:extLst>
              <a:ext uri="{FF2B5EF4-FFF2-40B4-BE49-F238E27FC236}">
                <a16:creationId xmlns:a16="http://schemas.microsoft.com/office/drawing/2014/main" id="{C69FAA60-BBCC-DF3E-3D0B-4915FC0D782C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9849044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5">
          <a:extLst>
            <a:ext uri="{FF2B5EF4-FFF2-40B4-BE49-F238E27FC236}">
              <a16:creationId xmlns:a16="http://schemas.microsoft.com/office/drawing/2014/main" id="{9EA75EC0-02C7-3743-B623-678D7BB89F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g278dfac31ac_0_3:notes">
            <a:extLst>
              <a:ext uri="{FF2B5EF4-FFF2-40B4-BE49-F238E27FC236}">
                <a16:creationId xmlns:a16="http://schemas.microsoft.com/office/drawing/2014/main" id="{C77AFC19-3AA8-574B-4650-2B23445A718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7" name="Google Shape;147;g278dfac31ac_0_3:notes">
            <a:extLst>
              <a:ext uri="{FF2B5EF4-FFF2-40B4-BE49-F238E27FC236}">
                <a16:creationId xmlns:a16="http://schemas.microsoft.com/office/drawing/2014/main" id="{24C32F30-DC37-7E17-D4F6-F4F5AAAEF797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2199636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5">
          <a:extLst>
            <a:ext uri="{FF2B5EF4-FFF2-40B4-BE49-F238E27FC236}">
              <a16:creationId xmlns:a16="http://schemas.microsoft.com/office/drawing/2014/main" id="{640DAB95-4D53-1E86-81BC-1D3D325FCB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g278dfac31ac_0_3:notes">
            <a:extLst>
              <a:ext uri="{FF2B5EF4-FFF2-40B4-BE49-F238E27FC236}">
                <a16:creationId xmlns:a16="http://schemas.microsoft.com/office/drawing/2014/main" id="{D56B924D-392D-B5A9-1EA7-078F0469136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7" name="Google Shape;147;g278dfac31ac_0_3:notes">
            <a:extLst>
              <a:ext uri="{FF2B5EF4-FFF2-40B4-BE49-F238E27FC236}">
                <a16:creationId xmlns:a16="http://schemas.microsoft.com/office/drawing/2014/main" id="{FA80FF3E-2F67-8BD3-CC83-BAA3F5C4C6F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23994559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5">
          <a:extLst>
            <a:ext uri="{FF2B5EF4-FFF2-40B4-BE49-F238E27FC236}">
              <a16:creationId xmlns:a16="http://schemas.microsoft.com/office/drawing/2014/main" id="{7D97B100-177B-3D32-1D80-A7496E88B5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g278dfac31ac_0_3:notes">
            <a:extLst>
              <a:ext uri="{FF2B5EF4-FFF2-40B4-BE49-F238E27FC236}">
                <a16:creationId xmlns:a16="http://schemas.microsoft.com/office/drawing/2014/main" id="{E94B8E60-2690-EC42-FD28-BC16DB30342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7" name="Google Shape;147;g278dfac31ac_0_3:notes">
            <a:extLst>
              <a:ext uri="{FF2B5EF4-FFF2-40B4-BE49-F238E27FC236}">
                <a16:creationId xmlns:a16="http://schemas.microsoft.com/office/drawing/2014/main" id="{322ADA1C-602D-7249-2BE9-0B1A45FBEC5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3951652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5">
          <a:extLst>
            <a:ext uri="{FF2B5EF4-FFF2-40B4-BE49-F238E27FC236}">
              <a16:creationId xmlns:a16="http://schemas.microsoft.com/office/drawing/2014/main" id="{37FB1DD4-78F4-E353-2A85-D256BDEDB5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g278dfac31ac_0_3:notes">
            <a:extLst>
              <a:ext uri="{FF2B5EF4-FFF2-40B4-BE49-F238E27FC236}">
                <a16:creationId xmlns:a16="http://schemas.microsoft.com/office/drawing/2014/main" id="{55D9E822-A7CD-6369-4A06-3CF90984F47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7" name="Google Shape;147;g278dfac31ac_0_3:notes">
            <a:extLst>
              <a:ext uri="{FF2B5EF4-FFF2-40B4-BE49-F238E27FC236}">
                <a16:creationId xmlns:a16="http://schemas.microsoft.com/office/drawing/2014/main" id="{770FBFD2-A35F-BCEB-00FC-AD778CF46BDB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568368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yoMsr" TargetMode="External"/><Relationship Id="rId2" Type="http://schemas.openxmlformats.org/officeDocument/2006/relationships/hyperlink" Target="https://bit.ly/3A1uf1Q" TargetMode="External"/><Relationship Id="rId1" Type="http://schemas.openxmlformats.org/officeDocument/2006/relationships/slideMaster" Target="../slideMasters/slideMaster1.xml"/><Relationship Id="rId4" Type="http://schemas.openxmlformats.org/officeDocument/2006/relationships/hyperlink" Target="http://bit.ly/2TtBDfr" TargetMode="Externa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bg>
      <p:bgPr>
        <a:solidFill>
          <a:schemeClr val="dk2"/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/>
          <p:nvPr/>
        </p:nvSpPr>
        <p:spPr>
          <a:xfrm>
            <a:off x="7544867" y="100"/>
            <a:ext cx="4647200" cy="563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0" y="1208867"/>
            <a:ext cx="9446400" cy="2755600"/>
          </a:xfrm>
          <a:prstGeom prst="rect">
            <a:avLst/>
          </a:prstGeom>
          <a:solidFill>
            <a:srgbClr val="D6CCC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333" b="1">
                <a:latin typeface="Archivo"/>
                <a:ea typeface="Archivo"/>
                <a:cs typeface="Archivo"/>
                <a:sym typeface="Archivo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950967" y="4660900"/>
            <a:ext cx="3628400" cy="9772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2133">
                <a:solidFill>
                  <a:schemeClr val="dk1"/>
                </a:solidFill>
                <a:latin typeface="Archivo"/>
                <a:ea typeface="Archivo"/>
                <a:cs typeface="Archivo"/>
                <a:sym typeface="Archiv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2690217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bg>
      <p:bgPr>
        <a:solidFill>
          <a:schemeClr val="dk2"/>
        </a:solidFill>
        <a:effectLst/>
      </p:bgPr>
    </p:bg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4"/>
          <p:cNvSpPr/>
          <p:nvPr/>
        </p:nvSpPr>
        <p:spPr>
          <a:xfrm>
            <a:off x="0" y="1220000"/>
            <a:ext cx="4647200" cy="563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  <p:extLst>
      <p:ext uri="{BB962C8B-B14F-4D97-AF65-F5344CB8AC3E}">
        <p14:creationId xmlns:p14="http://schemas.microsoft.com/office/powerpoint/2010/main" val="31834390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7"/>
          <p:cNvSpPr/>
          <p:nvPr/>
        </p:nvSpPr>
        <p:spPr>
          <a:xfrm>
            <a:off x="6887500" y="2967400"/>
            <a:ext cx="5304400" cy="3890400"/>
          </a:xfrm>
          <a:prstGeom prst="rect">
            <a:avLst/>
          </a:prstGeom>
          <a:solidFill>
            <a:srgbClr val="EDEDE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2" name="Google Shape;32;p7"/>
          <p:cNvSpPr txBox="1">
            <a:spLocks noGrp="1"/>
          </p:cNvSpPr>
          <p:nvPr>
            <p:ph type="subTitle" idx="1"/>
          </p:nvPr>
        </p:nvSpPr>
        <p:spPr>
          <a:xfrm>
            <a:off x="960000" y="1821933"/>
            <a:ext cx="5304400" cy="306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AutoNum type="arabicPeriod"/>
              <a:defRPr/>
            </a:lvl1pPr>
            <a:lvl2pPr lvl="1" algn="ctr" rtl="0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rgbClr val="E76A28"/>
              </a:buClr>
              <a:buSzPts val="1200"/>
              <a:buFont typeface="Nunito Light"/>
              <a:buAutoNum type="alphaLcPeriod"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76A28"/>
              </a:buClr>
              <a:buSzPts val="1200"/>
              <a:buFont typeface="Nunito Light"/>
              <a:buAutoNum type="romanLcPeriod"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76A28"/>
              </a:buClr>
              <a:buSzPts val="1200"/>
              <a:buFont typeface="Nunito Light"/>
              <a:buAutoNum type="arabicPeriod"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76A28"/>
              </a:buClr>
              <a:buSzPts val="1200"/>
              <a:buFont typeface="Nunito Light"/>
              <a:buAutoNum type="alphaLcPeriod"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200"/>
              <a:buFont typeface="Nunito Light"/>
              <a:buAutoNum type="romanLcPeriod"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200"/>
              <a:buFont typeface="Nunito Light"/>
              <a:buAutoNum type="arabicPeriod"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200"/>
              <a:buFont typeface="Nunito Light"/>
              <a:buAutoNum type="alphaLcPeriod"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200"/>
              <a:buFont typeface="Nunito Light"/>
              <a:buAutoNum type="romanLcPeriod"/>
              <a:defRPr/>
            </a:lvl9pPr>
          </a:lstStyle>
          <a:p>
            <a:endParaRPr/>
          </a:p>
        </p:txBody>
      </p:sp>
      <p:sp>
        <p:nvSpPr>
          <p:cNvPr id="33" name="Google Shape;33;p7"/>
          <p:cNvSpPr>
            <a:spLocks noGrp="1"/>
          </p:cNvSpPr>
          <p:nvPr>
            <p:ph type="pic" idx="2"/>
          </p:nvPr>
        </p:nvSpPr>
        <p:spPr>
          <a:xfrm>
            <a:off x="7525033" y="1466733"/>
            <a:ext cx="3716000" cy="4672000"/>
          </a:xfrm>
          <a:prstGeom prst="rect">
            <a:avLst/>
          </a:prstGeom>
          <a:noFill/>
          <a:ln>
            <a:noFill/>
          </a:ln>
        </p:spPr>
      </p:sp>
      <p:sp>
        <p:nvSpPr>
          <p:cNvPr id="34" name="Google Shape;34;p7"/>
          <p:cNvSpPr txBox="1">
            <a:spLocks noGrp="1"/>
          </p:cNvSpPr>
          <p:nvPr>
            <p:ph type="title"/>
          </p:nvPr>
        </p:nvSpPr>
        <p:spPr>
          <a:xfrm>
            <a:off x="960000" y="530733"/>
            <a:ext cx="10272000" cy="936000"/>
          </a:xfrm>
          <a:prstGeom prst="rect">
            <a:avLst/>
          </a:prstGeom>
          <a:solidFill>
            <a:srgbClr val="D6CCC2"/>
          </a:solidFill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333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9339081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bg>
      <p:bgPr>
        <a:solidFill>
          <a:schemeClr val="dk2"/>
        </a:solidFill>
        <a:effectLst/>
      </p:bgPr>
    </p:bg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8"/>
          <p:cNvSpPr/>
          <p:nvPr/>
        </p:nvSpPr>
        <p:spPr>
          <a:xfrm>
            <a:off x="9451733" y="719333"/>
            <a:ext cx="2740400" cy="61388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7" name="Google Shape;37;p8"/>
          <p:cNvSpPr txBox="1">
            <a:spLocks noGrp="1"/>
          </p:cNvSpPr>
          <p:nvPr>
            <p:ph type="title"/>
          </p:nvPr>
        </p:nvSpPr>
        <p:spPr>
          <a:xfrm>
            <a:off x="2956400" y="2450867"/>
            <a:ext cx="9235600" cy="1956400"/>
          </a:xfrm>
          <a:prstGeom prst="rect">
            <a:avLst/>
          </a:prstGeom>
          <a:solidFill>
            <a:schemeClr val="lt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1pPr>
            <a:lvl2pPr lvl="1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9846449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bg>
      <p:bgPr>
        <a:solidFill>
          <a:schemeClr val="dk2"/>
        </a:solidFill>
        <a:effectLst/>
      </p:bgPr>
    </p:bg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9"/>
          <p:cNvSpPr txBox="1">
            <a:spLocks noGrp="1"/>
          </p:cNvSpPr>
          <p:nvPr>
            <p:ph type="title"/>
          </p:nvPr>
        </p:nvSpPr>
        <p:spPr>
          <a:xfrm>
            <a:off x="3298000" y="1585467"/>
            <a:ext cx="8894000" cy="2619200"/>
          </a:xfrm>
          <a:prstGeom prst="rect">
            <a:avLst/>
          </a:prstGeom>
          <a:solidFill>
            <a:schemeClr val="lt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ubTitle" idx="1"/>
          </p:nvPr>
        </p:nvSpPr>
        <p:spPr>
          <a:xfrm>
            <a:off x="3298000" y="4204667"/>
            <a:ext cx="4900800" cy="89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2133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9"/>
          <p:cNvSpPr/>
          <p:nvPr/>
        </p:nvSpPr>
        <p:spPr>
          <a:xfrm>
            <a:off x="0" y="133"/>
            <a:ext cx="27404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  <p:extLst>
      <p:ext uri="{BB962C8B-B14F-4D97-AF65-F5344CB8AC3E}">
        <p14:creationId xmlns:p14="http://schemas.microsoft.com/office/powerpoint/2010/main" val="5796530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10"/>
          <p:cNvSpPr>
            <a:spLocks noGrp="1"/>
          </p:cNvSpPr>
          <p:nvPr>
            <p:ph type="pic" idx="2"/>
          </p:nvPr>
        </p:nvSpPr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sp>
      <p:sp>
        <p:nvSpPr>
          <p:cNvPr id="44" name="Google Shape;44;p10"/>
          <p:cNvSpPr txBox="1">
            <a:spLocks noGrp="1"/>
          </p:cNvSpPr>
          <p:nvPr>
            <p:ph type="title"/>
          </p:nvPr>
        </p:nvSpPr>
        <p:spPr>
          <a:xfrm>
            <a:off x="960000" y="5352600"/>
            <a:ext cx="10272000" cy="763600"/>
          </a:xfrm>
          <a:prstGeom prst="rect">
            <a:avLst/>
          </a:prstGeom>
          <a:solidFill>
            <a:schemeClr val="lt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1824059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49142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Title only 1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4"/>
          <p:cNvSpPr txBox="1">
            <a:spLocks noGrp="1"/>
          </p:cNvSpPr>
          <p:nvPr>
            <p:ph type="title"/>
          </p:nvPr>
        </p:nvSpPr>
        <p:spPr>
          <a:xfrm>
            <a:off x="960000" y="530733"/>
            <a:ext cx="10272000" cy="936000"/>
          </a:xfrm>
          <a:prstGeom prst="rect">
            <a:avLst/>
          </a:prstGeom>
          <a:solidFill>
            <a:srgbClr val="D6CCC2"/>
          </a:solidFill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333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528738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Thanks">
    <p:bg>
      <p:bgPr>
        <a:solidFill>
          <a:schemeClr val="dk2"/>
        </a:solidFill>
        <a:effectLst/>
      </p:bgPr>
    </p:bg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22"/>
          <p:cNvSpPr txBox="1"/>
          <p:nvPr/>
        </p:nvSpPr>
        <p:spPr>
          <a:xfrm>
            <a:off x="950967" y="4904749"/>
            <a:ext cx="4343600" cy="84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n" sz="1333" b="1" kern="0">
                <a:solidFill>
                  <a:srgbClr val="191919"/>
                </a:solidFill>
                <a:latin typeface="Archivo"/>
                <a:ea typeface="Archivo"/>
                <a:cs typeface="Archivo"/>
                <a:sym typeface="Archivo"/>
              </a:rPr>
              <a:t>CREDITS:</a:t>
            </a:r>
            <a:r>
              <a:rPr lang="en" sz="1333" kern="0">
                <a:solidFill>
                  <a:srgbClr val="191919"/>
                </a:solidFill>
                <a:latin typeface="Archivo"/>
                <a:ea typeface="Archivo"/>
                <a:cs typeface="Archivo"/>
                <a:sym typeface="Archivo"/>
              </a:rPr>
              <a:t> This presentation template was created by </a:t>
            </a:r>
            <a:r>
              <a:rPr lang="en" sz="1333" b="1" u="sng" kern="0">
                <a:solidFill>
                  <a:srgbClr val="191919"/>
                </a:solidFill>
                <a:latin typeface="Archivo"/>
                <a:ea typeface="Archivo"/>
                <a:cs typeface="Archivo"/>
                <a:sym typeface="Archivo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Slidesgo</a:t>
            </a:r>
            <a:r>
              <a:rPr lang="en" sz="1333" kern="0">
                <a:solidFill>
                  <a:srgbClr val="191919"/>
                </a:solidFill>
                <a:latin typeface="Archivo"/>
                <a:ea typeface="Archivo"/>
                <a:cs typeface="Archivo"/>
                <a:sym typeface="Archivo"/>
              </a:rPr>
              <a:t>, and includes icons by </a:t>
            </a:r>
            <a:r>
              <a:rPr lang="en" sz="1333" b="1" u="sng" kern="0">
                <a:solidFill>
                  <a:srgbClr val="191919"/>
                </a:solidFill>
                <a:latin typeface="Archivo"/>
                <a:ea typeface="Archivo"/>
                <a:cs typeface="Archivo"/>
                <a:sym typeface="Archivo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Flaticon</a:t>
            </a:r>
            <a:r>
              <a:rPr lang="en" sz="1333" kern="0">
                <a:solidFill>
                  <a:srgbClr val="191919"/>
                </a:solidFill>
                <a:latin typeface="Archivo"/>
                <a:ea typeface="Archivo"/>
                <a:cs typeface="Archivo"/>
                <a:sym typeface="Archivo"/>
              </a:rPr>
              <a:t>, and infographics &amp; images by </a:t>
            </a:r>
            <a:r>
              <a:rPr lang="en" sz="1333" b="1" u="sng" kern="0">
                <a:solidFill>
                  <a:srgbClr val="191919"/>
                </a:solidFill>
                <a:latin typeface="Archivo"/>
                <a:ea typeface="Archivo"/>
                <a:cs typeface="Archivo"/>
                <a:sym typeface="Archivo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Freepik</a:t>
            </a:r>
            <a:r>
              <a:rPr lang="en" sz="1333" u="sng" kern="0">
                <a:solidFill>
                  <a:srgbClr val="191919"/>
                </a:solidFill>
                <a:latin typeface="Archivo"/>
                <a:ea typeface="Archivo"/>
                <a:cs typeface="Archivo"/>
                <a:sym typeface="Archivo"/>
              </a:rPr>
              <a:t> </a:t>
            </a:r>
            <a:endParaRPr sz="1333" b="1" u="sng" kern="0">
              <a:solidFill>
                <a:srgbClr val="191919"/>
              </a:solidFill>
              <a:latin typeface="Archivo"/>
              <a:ea typeface="Archivo"/>
              <a:cs typeface="Archivo"/>
              <a:sym typeface="Archivo"/>
            </a:endParaRPr>
          </a:p>
        </p:txBody>
      </p:sp>
      <p:sp>
        <p:nvSpPr>
          <p:cNvPr id="126" name="Google Shape;126;p22"/>
          <p:cNvSpPr/>
          <p:nvPr/>
        </p:nvSpPr>
        <p:spPr>
          <a:xfrm>
            <a:off x="6945933" y="100"/>
            <a:ext cx="5246000" cy="5199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27" name="Google Shape;127;p22"/>
          <p:cNvSpPr txBox="1">
            <a:spLocks noGrp="1"/>
          </p:cNvSpPr>
          <p:nvPr>
            <p:ph type="subTitle" idx="1"/>
          </p:nvPr>
        </p:nvSpPr>
        <p:spPr>
          <a:xfrm>
            <a:off x="950967" y="3147300"/>
            <a:ext cx="4343600" cy="15168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128" name="Google Shape;128;p22"/>
          <p:cNvSpPr txBox="1">
            <a:spLocks noGrp="1"/>
          </p:cNvSpPr>
          <p:nvPr>
            <p:ph type="title"/>
          </p:nvPr>
        </p:nvSpPr>
        <p:spPr>
          <a:xfrm>
            <a:off x="950967" y="1151533"/>
            <a:ext cx="11241200" cy="1796800"/>
          </a:xfrm>
          <a:prstGeom prst="rect">
            <a:avLst/>
          </a:prstGeom>
          <a:solidFill>
            <a:schemeClr val="lt2"/>
          </a:solidFill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80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8050624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23"/>
          <p:cNvSpPr/>
          <p:nvPr/>
        </p:nvSpPr>
        <p:spPr>
          <a:xfrm>
            <a:off x="0" y="100"/>
            <a:ext cx="6670800" cy="6138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  <p:extLst>
      <p:ext uri="{BB962C8B-B14F-4D97-AF65-F5344CB8AC3E}">
        <p14:creationId xmlns:p14="http://schemas.microsoft.com/office/powerpoint/2010/main" val="27568159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950967" y="593367"/>
            <a:ext cx="102900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chivo"/>
              <a:buNone/>
              <a:defRPr sz="3000" b="1">
                <a:solidFill>
                  <a:schemeClr val="dk1"/>
                </a:solidFill>
                <a:latin typeface="Archivo"/>
                <a:ea typeface="Archivo"/>
                <a:cs typeface="Archivo"/>
                <a:sym typeface="Archivo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chivo"/>
              <a:buNone/>
              <a:defRPr sz="3000" b="1">
                <a:solidFill>
                  <a:schemeClr val="dk1"/>
                </a:solidFill>
                <a:latin typeface="Archivo"/>
                <a:ea typeface="Archivo"/>
                <a:cs typeface="Archivo"/>
                <a:sym typeface="Archiv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chivo"/>
              <a:buNone/>
              <a:defRPr sz="3000" b="1">
                <a:solidFill>
                  <a:schemeClr val="dk1"/>
                </a:solidFill>
                <a:latin typeface="Archivo"/>
                <a:ea typeface="Archivo"/>
                <a:cs typeface="Archivo"/>
                <a:sym typeface="Archiv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chivo"/>
              <a:buNone/>
              <a:defRPr sz="3000" b="1">
                <a:solidFill>
                  <a:schemeClr val="dk1"/>
                </a:solidFill>
                <a:latin typeface="Archivo"/>
                <a:ea typeface="Archivo"/>
                <a:cs typeface="Archivo"/>
                <a:sym typeface="Archiv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chivo"/>
              <a:buNone/>
              <a:defRPr sz="3000" b="1">
                <a:solidFill>
                  <a:schemeClr val="dk1"/>
                </a:solidFill>
                <a:latin typeface="Archivo"/>
                <a:ea typeface="Archivo"/>
                <a:cs typeface="Archivo"/>
                <a:sym typeface="Archiv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chivo"/>
              <a:buNone/>
              <a:defRPr sz="3000" b="1">
                <a:solidFill>
                  <a:schemeClr val="dk1"/>
                </a:solidFill>
                <a:latin typeface="Archivo"/>
                <a:ea typeface="Archivo"/>
                <a:cs typeface="Archivo"/>
                <a:sym typeface="Archiv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chivo"/>
              <a:buNone/>
              <a:defRPr sz="3000" b="1">
                <a:solidFill>
                  <a:schemeClr val="dk1"/>
                </a:solidFill>
                <a:latin typeface="Archivo"/>
                <a:ea typeface="Archivo"/>
                <a:cs typeface="Archivo"/>
                <a:sym typeface="Archiv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chivo"/>
              <a:buNone/>
              <a:defRPr sz="3000" b="1">
                <a:solidFill>
                  <a:schemeClr val="dk1"/>
                </a:solidFill>
                <a:latin typeface="Archivo"/>
                <a:ea typeface="Archivo"/>
                <a:cs typeface="Archivo"/>
                <a:sym typeface="Archiv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chivo"/>
              <a:buNone/>
              <a:defRPr sz="3000" b="1">
                <a:solidFill>
                  <a:schemeClr val="dk1"/>
                </a:solidFill>
                <a:latin typeface="Archivo"/>
                <a:ea typeface="Archivo"/>
                <a:cs typeface="Archivo"/>
                <a:sym typeface="Archivo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950967" y="1536633"/>
            <a:ext cx="102900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chivo"/>
              <a:buChar char="●"/>
              <a:defRPr sz="1200">
                <a:solidFill>
                  <a:schemeClr val="dk1"/>
                </a:solidFill>
                <a:latin typeface="Archivo"/>
                <a:ea typeface="Archivo"/>
                <a:cs typeface="Archivo"/>
                <a:sym typeface="Archivo"/>
              </a:defRPr>
            </a:lvl1pPr>
            <a:lvl2pPr marL="914400" lvl="1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chivo"/>
              <a:buChar char="○"/>
              <a:defRPr sz="1200">
                <a:solidFill>
                  <a:schemeClr val="dk1"/>
                </a:solidFill>
                <a:latin typeface="Archivo"/>
                <a:ea typeface="Archivo"/>
                <a:cs typeface="Archivo"/>
                <a:sym typeface="Archivo"/>
              </a:defRPr>
            </a:lvl2pPr>
            <a:lvl3pPr marL="1371600" lvl="2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chivo"/>
              <a:buChar char="■"/>
              <a:defRPr sz="1200">
                <a:solidFill>
                  <a:schemeClr val="dk1"/>
                </a:solidFill>
                <a:latin typeface="Archivo"/>
                <a:ea typeface="Archivo"/>
                <a:cs typeface="Archivo"/>
                <a:sym typeface="Archivo"/>
              </a:defRPr>
            </a:lvl3pPr>
            <a:lvl4pPr marL="1828800" lvl="3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chivo"/>
              <a:buChar char="●"/>
              <a:defRPr sz="1200">
                <a:solidFill>
                  <a:schemeClr val="dk1"/>
                </a:solidFill>
                <a:latin typeface="Archivo"/>
                <a:ea typeface="Archivo"/>
                <a:cs typeface="Archivo"/>
                <a:sym typeface="Archivo"/>
              </a:defRPr>
            </a:lvl4pPr>
            <a:lvl5pPr marL="2286000" lvl="4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chivo"/>
              <a:buChar char="○"/>
              <a:defRPr sz="1200">
                <a:solidFill>
                  <a:schemeClr val="dk1"/>
                </a:solidFill>
                <a:latin typeface="Archivo"/>
                <a:ea typeface="Archivo"/>
                <a:cs typeface="Archivo"/>
                <a:sym typeface="Archivo"/>
              </a:defRPr>
            </a:lvl5pPr>
            <a:lvl6pPr marL="2743200" lvl="5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chivo"/>
              <a:buChar char="■"/>
              <a:defRPr sz="1200">
                <a:solidFill>
                  <a:schemeClr val="dk1"/>
                </a:solidFill>
                <a:latin typeface="Archivo"/>
                <a:ea typeface="Archivo"/>
                <a:cs typeface="Archivo"/>
                <a:sym typeface="Archivo"/>
              </a:defRPr>
            </a:lvl6pPr>
            <a:lvl7pPr marL="3200400" lvl="6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chivo"/>
              <a:buChar char="●"/>
              <a:defRPr sz="1200">
                <a:solidFill>
                  <a:schemeClr val="dk1"/>
                </a:solidFill>
                <a:latin typeface="Archivo"/>
                <a:ea typeface="Archivo"/>
                <a:cs typeface="Archivo"/>
                <a:sym typeface="Archivo"/>
              </a:defRPr>
            </a:lvl7pPr>
            <a:lvl8pPr marL="3657600" lvl="7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chivo"/>
              <a:buChar char="○"/>
              <a:defRPr sz="1200">
                <a:solidFill>
                  <a:schemeClr val="dk1"/>
                </a:solidFill>
                <a:latin typeface="Archivo"/>
                <a:ea typeface="Archivo"/>
                <a:cs typeface="Archivo"/>
                <a:sym typeface="Archivo"/>
              </a:defRPr>
            </a:lvl8pPr>
            <a:lvl9pPr marL="4114800" lvl="8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chivo"/>
              <a:buChar char="■"/>
              <a:defRPr sz="1200">
                <a:solidFill>
                  <a:schemeClr val="dk1"/>
                </a:solidFill>
                <a:latin typeface="Archivo"/>
                <a:ea typeface="Archivo"/>
                <a:cs typeface="Archivo"/>
                <a:sym typeface="Archivo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919356633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1" r:id="rId7"/>
    <p:sldLayoutId id="2147483673" r:id="rId8"/>
    <p:sldLayoutId id="2147483674" r:id="rId9"/>
    <p:sldLayoutId id="2147483675" r:id="rId10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PfT4lq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28"/>
          <p:cNvSpPr txBox="1">
            <a:spLocks noGrp="1"/>
          </p:cNvSpPr>
          <p:nvPr>
            <p:ph type="ctrTitle"/>
          </p:nvPr>
        </p:nvSpPr>
        <p:spPr>
          <a:xfrm>
            <a:off x="0" y="1208867"/>
            <a:ext cx="9446400" cy="3734608"/>
          </a:xfrm>
          <a:prstGeom prst="rect">
            <a:avLst/>
          </a:prstGeom>
          <a:solidFill>
            <a:schemeClr val="lt2"/>
          </a:solidFill>
        </p:spPr>
        <p:txBody>
          <a:bodyPr spcFirstLastPara="1" wrap="square" lIns="1097267" tIns="121900" rIns="121900" bIns="121900" anchor="ctr" anchorCtr="0">
            <a:noAutofit/>
          </a:bodyPr>
          <a:lstStyle/>
          <a:p>
            <a:r>
              <a:rPr lang="ru-RU" dirty="0"/>
              <a:t>Работа с мультимедиа</a:t>
            </a:r>
            <a:br>
              <a:rPr lang="ru-RU" dirty="0"/>
            </a:br>
            <a:r>
              <a:rPr lang="ru-RU" dirty="0"/>
              <a:t>Работа с камерой</a:t>
            </a:r>
            <a:br>
              <a:rPr lang="en-US" dirty="0"/>
            </a:br>
            <a:r>
              <a:rPr lang="ru-RU" dirty="0"/>
              <a:t>Практическая работа 23</a:t>
            </a:r>
          </a:p>
        </p:txBody>
      </p:sp>
    </p:spTree>
    <p:extLst>
      <p:ext uri="{BB962C8B-B14F-4D97-AF65-F5344CB8AC3E}">
        <p14:creationId xmlns:p14="http://schemas.microsoft.com/office/powerpoint/2010/main" val="371543782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8">
          <a:extLst>
            <a:ext uri="{FF2B5EF4-FFF2-40B4-BE49-F238E27FC236}">
              <a16:creationId xmlns:a16="http://schemas.microsoft.com/office/drawing/2014/main" id="{0F98C132-B75A-D2C2-C1B1-3F8785C40D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29">
            <a:extLst>
              <a:ext uri="{FF2B5EF4-FFF2-40B4-BE49-F238E27FC236}">
                <a16:creationId xmlns:a16="http://schemas.microsoft.com/office/drawing/2014/main" id="{11BFCD8A-D550-E904-B4A4-0AFCD3BB49C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60000" y="530733"/>
            <a:ext cx="10272000" cy="9360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r>
              <a:rPr lang="ru-RU" dirty="0"/>
              <a:t>Выбор фото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2F27331-7523-9F68-316F-20ED6B672173}"/>
              </a:ext>
            </a:extLst>
          </p:cNvPr>
          <p:cNvSpPr txBox="1"/>
          <p:nvPr/>
        </p:nvSpPr>
        <p:spPr>
          <a:xfrm>
            <a:off x="793176" y="1584484"/>
            <a:ext cx="10272000" cy="48936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dirty="0"/>
              <a:t>В данном случае в метод </a:t>
            </a:r>
            <a:r>
              <a:rPr lang="en-US" sz="2400" dirty="0" err="1"/>
              <a:t>MediaPicker.CapturePhotoAsync</a:t>
            </a:r>
            <a:r>
              <a:rPr lang="en-US" sz="2400" dirty="0"/>
              <a:t> </a:t>
            </a:r>
            <a:r>
              <a:rPr lang="ru-RU" sz="2400" dirty="0"/>
              <a:t>передается необязательный параметр - объект </a:t>
            </a:r>
            <a:r>
              <a:rPr lang="en-US" sz="2400" dirty="0" err="1"/>
              <a:t>MediaPickerOptions</a:t>
            </a:r>
            <a:r>
              <a:rPr lang="en-US" sz="2400" dirty="0"/>
              <a:t> , </a:t>
            </a:r>
            <a:r>
              <a:rPr lang="ru-RU" sz="2400" dirty="0"/>
              <a:t>который с помощью свойства </a:t>
            </a:r>
            <a:r>
              <a:rPr lang="en-US" sz="2400" dirty="0"/>
              <a:t>Title </a:t>
            </a:r>
            <a:r>
              <a:rPr lang="ru-RU" sz="2400" dirty="0"/>
              <a:t>позволяет настроить название файла.</a:t>
            </a:r>
          </a:p>
          <a:p>
            <a:endParaRPr lang="ru-RU" sz="2400" dirty="0"/>
          </a:p>
          <a:p>
            <a:r>
              <a:rPr lang="ru-RU" sz="2400" dirty="0"/>
              <a:t>Получив объект </a:t>
            </a:r>
            <a:r>
              <a:rPr lang="en-US" sz="2400" dirty="0" err="1"/>
              <a:t>FileResult</a:t>
            </a:r>
            <a:r>
              <a:rPr lang="en-US" sz="2400" dirty="0"/>
              <a:t>, </a:t>
            </a:r>
            <a:r>
              <a:rPr lang="ru-RU" sz="2400" dirty="0"/>
              <a:t>мы можем сохранить его в качестве файла по некоторому пути. В данном случае сохраняем в локальную папку приложения:</a:t>
            </a:r>
          </a:p>
          <a:p>
            <a:endParaRPr lang="ru-RU" sz="2400" dirty="0"/>
          </a:p>
          <a:p>
            <a:r>
              <a:rPr lang="en-US" sz="2400" dirty="0"/>
              <a:t>var </a:t>
            </a:r>
            <a:r>
              <a:rPr lang="en-US" sz="2400" dirty="0" err="1"/>
              <a:t>newFile</a:t>
            </a:r>
            <a:r>
              <a:rPr lang="en-US" sz="2400" dirty="0"/>
              <a:t> = </a:t>
            </a:r>
            <a:r>
              <a:rPr lang="en-US" sz="2400" dirty="0" err="1"/>
              <a:t>Path.Combine</a:t>
            </a:r>
            <a:r>
              <a:rPr lang="en-US" sz="2400" dirty="0"/>
              <a:t>(</a:t>
            </a:r>
            <a:r>
              <a:rPr lang="en-US" sz="2400" dirty="0" err="1"/>
              <a:t>FileSystem.AppDataDirectory</a:t>
            </a:r>
            <a:r>
              <a:rPr lang="en-US" sz="2400" dirty="0"/>
              <a:t>, </a:t>
            </a:r>
            <a:r>
              <a:rPr lang="en-US" sz="2400" dirty="0" err="1"/>
              <a:t>photo.FileName</a:t>
            </a:r>
            <a:r>
              <a:rPr lang="en-US" sz="2400" dirty="0"/>
              <a:t>);</a:t>
            </a:r>
          </a:p>
          <a:p>
            <a:r>
              <a:rPr lang="en-US" sz="2400" dirty="0"/>
              <a:t>using (var stream = await </a:t>
            </a:r>
            <a:r>
              <a:rPr lang="en-US" sz="2400" dirty="0" err="1"/>
              <a:t>photo.OpenReadAsync</a:t>
            </a:r>
            <a:r>
              <a:rPr lang="en-US" sz="2400" dirty="0"/>
              <a:t>())</a:t>
            </a:r>
          </a:p>
          <a:p>
            <a:r>
              <a:rPr lang="en-US" sz="2400" dirty="0"/>
              <a:t>using (var </a:t>
            </a:r>
            <a:r>
              <a:rPr lang="en-US" sz="2400" dirty="0" err="1"/>
              <a:t>newStream</a:t>
            </a:r>
            <a:r>
              <a:rPr lang="en-US" sz="2400" dirty="0"/>
              <a:t> = </a:t>
            </a:r>
            <a:r>
              <a:rPr lang="en-US" sz="2400" dirty="0" err="1"/>
              <a:t>File.OpenWrite</a:t>
            </a:r>
            <a:r>
              <a:rPr lang="en-US" sz="2400" dirty="0"/>
              <a:t>(</a:t>
            </a:r>
            <a:r>
              <a:rPr lang="en-US" sz="2400" dirty="0" err="1"/>
              <a:t>newFile</a:t>
            </a:r>
            <a:r>
              <a:rPr lang="en-US" sz="2400" dirty="0"/>
              <a:t>))</a:t>
            </a:r>
          </a:p>
          <a:p>
            <a:r>
              <a:rPr lang="en-US" sz="2400" dirty="0"/>
              <a:t>    await </a:t>
            </a:r>
            <a:r>
              <a:rPr lang="en-US" sz="2400" dirty="0" err="1"/>
              <a:t>stream.CopyToAsync</a:t>
            </a:r>
            <a:r>
              <a:rPr lang="en-US" sz="2400" dirty="0"/>
              <a:t>(</a:t>
            </a:r>
            <a:r>
              <a:rPr lang="en-US" sz="2400" dirty="0" err="1"/>
              <a:t>newStream</a:t>
            </a:r>
            <a:r>
              <a:rPr lang="en-US" sz="2400" dirty="0"/>
              <a:t>);</a:t>
            </a:r>
          </a:p>
        </p:txBody>
      </p:sp>
    </p:spTree>
    <p:extLst>
      <p:ext uri="{BB962C8B-B14F-4D97-AF65-F5344CB8AC3E}">
        <p14:creationId xmlns:p14="http://schemas.microsoft.com/office/powerpoint/2010/main" val="1052687116"/>
      </p:ext>
    </p:extLst>
  </p:cSld>
  <p:clrMapOvr>
    <a:masterClrMapping/>
  </p:clrMapOvr>
  <p:transition spd="slow">
    <p:push dir="u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8">
          <a:extLst>
            <a:ext uri="{FF2B5EF4-FFF2-40B4-BE49-F238E27FC236}">
              <a16:creationId xmlns:a16="http://schemas.microsoft.com/office/drawing/2014/main" id="{514FD1A7-76D3-1DED-34E9-CFAA0A724D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29">
            <a:extLst>
              <a:ext uri="{FF2B5EF4-FFF2-40B4-BE49-F238E27FC236}">
                <a16:creationId xmlns:a16="http://schemas.microsoft.com/office/drawing/2014/main" id="{5396EF23-5F16-975F-8B24-9C0C31D3C5C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60000" y="530733"/>
            <a:ext cx="10272000" cy="9360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r>
              <a:rPr lang="ru-RU" dirty="0"/>
              <a:t>Выбор фото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B4685CD-8F1C-DCB4-A941-D1FF09C3B813}"/>
              </a:ext>
            </a:extLst>
          </p:cNvPr>
          <p:cNvSpPr txBox="1"/>
          <p:nvPr/>
        </p:nvSpPr>
        <p:spPr>
          <a:xfrm>
            <a:off x="793176" y="1584484"/>
            <a:ext cx="1027200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ru-RU" sz="2400" b="0" i="0" dirty="0">
                <a:solidFill>
                  <a:srgbClr val="000000"/>
                </a:solidFill>
                <a:effectLst/>
                <a:latin typeface="-apple-system"/>
              </a:rPr>
              <a:t>Запустим приложение. И у нас должна отобразиться кнопка для съемки фото:</a:t>
            </a:r>
          </a:p>
          <a:p>
            <a:br>
              <a:rPr lang="ru-RU" sz="2400" dirty="0"/>
            </a:br>
            <a:endParaRPr lang="en-US" sz="2400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9112C11-D8B4-22AF-76F8-A4BE5193D2B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62475" y="2047876"/>
            <a:ext cx="2633525" cy="4687471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E5DB1326-C685-4038-9C6C-62A6EE37BD6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98324" y="2047876"/>
            <a:ext cx="2633525" cy="4687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6647916"/>
      </p:ext>
    </p:extLst>
  </p:cSld>
  <p:clrMapOvr>
    <a:masterClrMapping/>
  </p:clrMapOvr>
  <p:transition spd="slow">
    <p:push dir="u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31"/>
          <p:cNvSpPr txBox="1">
            <a:spLocks noGrp="1"/>
          </p:cNvSpPr>
          <p:nvPr>
            <p:ph type="title"/>
          </p:nvPr>
        </p:nvSpPr>
        <p:spPr>
          <a:xfrm>
            <a:off x="960000" y="530733"/>
            <a:ext cx="10272000" cy="9360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r>
              <a:rPr lang="ru-RU" sz="3600" dirty="0"/>
              <a:t>Выполните задание</a:t>
            </a:r>
          </a:p>
        </p:txBody>
      </p:sp>
      <p:sp>
        <p:nvSpPr>
          <p:cNvPr id="176" name="Google Shape;176;p31"/>
          <p:cNvSpPr txBox="1">
            <a:spLocks noGrp="1"/>
          </p:cNvSpPr>
          <p:nvPr>
            <p:ph type="subTitle" idx="1"/>
          </p:nvPr>
        </p:nvSpPr>
        <p:spPr>
          <a:xfrm>
            <a:off x="960000" y="1821933"/>
            <a:ext cx="10561440" cy="30644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indent="0">
              <a:buSzPts val="1100"/>
              <a:buNone/>
            </a:pPr>
            <a:r>
              <a:rPr lang="ru-RU" sz="3200" dirty="0"/>
              <a:t>Разработайте приложение на </a:t>
            </a:r>
            <a:r>
              <a:rPr lang="ru-RU" sz="3200" b="1" dirty="0" err="1"/>
              <a:t>Xamarin.Forms</a:t>
            </a:r>
            <a:r>
              <a:rPr lang="ru-RU" sz="3200" dirty="0"/>
              <a:t>, которое позволяет пользователю делать фотографии с помощью встроенной камеры смартфона и загружать фото из галереи. Также добавьте возможность отображения миниатюры изображения в отдельном элементе Image. Приложение должно работать на мобильных платформах: </a:t>
            </a:r>
            <a:r>
              <a:rPr lang="ru-RU" sz="3200" b="1" dirty="0" err="1"/>
              <a:t>Android</a:t>
            </a:r>
            <a:r>
              <a:rPr lang="ru-RU" sz="3200" dirty="0"/>
              <a:t> и </a:t>
            </a:r>
            <a:r>
              <a:rPr lang="ru-RU" sz="3200" b="1" dirty="0" err="1"/>
              <a:t>iOS</a:t>
            </a:r>
            <a:r>
              <a:rPr lang="ru-RU" sz="32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036593044"/>
      </p:ext>
    </p:extLst>
  </p:cSld>
  <p:clrMapOvr>
    <a:masterClrMapping/>
  </p:clrMapOvr>
  <p:transition spd="slow">
    <p:push dir="u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4">
          <a:extLst>
            <a:ext uri="{FF2B5EF4-FFF2-40B4-BE49-F238E27FC236}">
              <a16:creationId xmlns:a16="http://schemas.microsoft.com/office/drawing/2014/main" id="{0714F1D6-91F0-5A25-7D2D-17F2F79C51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31">
            <a:extLst>
              <a:ext uri="{FF2B5EF4-FFF2-40B4-BE49-F238E27FC236}">
                <a16:creationId xmlns:a16="http://schemas.microsoft.com/office/drawing/2014/main" id="{EC6E1C23-A001-EF82-9AAD-0B5CBB49520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60000" y="530733"/>
            <a:ext cx="10272000" cy="9360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r>
              <a:rPr lang="ru-RU" sz="3600" dirty="0"/>
              <a:t>Краткий план </a:t>
            </a:r>
          </a:p>
        </p:txBody>
      </p:sp>
      <p:sp>
        <p:nvSpPr>
          <p:cNvPr id="176" name="Google Shape;176;p31">
            <a:extLst>
              <a:ext uri="{FF2B5EF4-FFF2-40B4-BE49-F238E27FC236}">
                <a16:creationId xmlns:a16="http://schemas.microsoft.com/office/drawing/2014/main" id="{8767EE0A-3A08-2750-D502-6488F44B415A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960000" y="1821933"/>
            <a:ext cx="10561440" cy="4836042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indent="0">
              <a:buSzPts val="1100"/>
              <a:buNone/>
            </a:pPr>
            <a:r>
              <a:rPr lang="ru-RU" sz="3200" dirty="0"/>
              <a:t>1. Настроить разрешения для работы с камерой и галереей на </a:t>
            </a:r>
            <a:r>
              <a:rPr lang="ru-RU" sz="3200" dirty="0" err="1"/>
              <a:t>Android</a:t>
            </a:r>
            <a:r>
              <a:rPr lang="ru-RU" sz="3200" dirty="0"/>
              <a:t> и </a:t>
            </a:r>
            <a:r>
              <a:rPr lang="ru-RU" sz="3200" dirty="0" err="1"/>
              <a:t>iOS</a:t>
            </a:r>
            <a:r>
              <a:rPr lang="ru-RU" sz="3200" dirty="0"/>
              <a:t>.</a:t>
            </a:r>
          </a:p>
          <a:p>
            <a:pPr marL="0" indent="0">
              <a:buSzPts val="1100"/>
              <a:buNone/>
            </a:pPr>
            <a:r>
              <a:rPr lang="ru-RU" sz="3200" dirty="0"/>
              <a:t>2. Добавить интерфейс с кнопками "Сделать фото" и "Выбрать фото".</a:t>
            </a:r>
          </a:p>
          <a:p>
            <a:pPr marL="0" indent="0">
              <a:buSzPts val="1100"/>
              <a:buNone/>
            </a:pPr>
            <a:r>
              <a:rPr lang="ru-RU" sz="3200" dirty="0"/>
              <a:t>3. Реализовать функциональность съёмки фотографии через встроенную камеру устройства.</a:t>
            </a:r>
          </a:p>
          <a:p>
            <a:pPr marL="0" indent="0">
              <a:buSzPts val="1100"/>
              <a:buNone/>
            </a:pPr>
            <a:r>
              <a:rPr lang="ru-RU" sz="3200" dirty="0"/>
              <a:t>4. Реализовать функциональность выбора фото из галереи устройства.</a:t>
            </a:r>
          </a:p>
          <a:p>
            <a:pPr marL="0" indent="0">
              <a:buSzPts val="1100"/>
              <a:buNone/>
            </a:pPr>
            <a:r>
              <a:rPr lang="ru-RU" sz="3200" dirty="0"/>
              <a:t>5. Отобразить загруженное фото в элементе Image.</a:t>
            </a:r>
          </a:p>
        </p:txBody>
      </p:sp>
    </p:spTree>
    <p:extLst>
      <p:ext uri="{BB962C8B-B14F-4D97-AF65-F5344CB8AC3E}">
        <p14:creationId xmlns:p14="http://schemas.microsoft.com/office/powerpoint/2010/main" val="440350853"/>
      </p:ext>
    </p:extLst>
  </p:cSld>
  <p:clrMapOvr>
    <a:masterClrMapping/>
  </p:clrMapOvr>
  <p:transition spd="slow">
    <p:push dir="u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4" name="Google Shape;404;p47"/>
          <p:cNvSpPr txBox="1">
            <a:spLocks noGrp="1"/>
          </p:cNvSpPr>
          <p:nvPr>
            <p:ph type="title"/>
          </p:nvPr>
        </p:nvSpPr>
        <p:spPr>
          <a:xfrm>
            <a:off x="950967" y="1151533"/>
            <a:ext cx="11241200" cy="1796800"/>
          </a:xfrm>
          <a:prstGeom prst="rect">
            <a:avLst/>
          </a:prstGeom>
        </p:spPr>
        <p:txBody>
          <a:bodyPr spcFirstLastPara="1" wrap="square" lIns="121900" tIns="121900" rIns="975333" bIns="121900" anchor="ctr" anchorCtr="0">
            <a:noAutofit/>
          </a:bodyPr>
          <a:lstStyle/>
          <a:p>
            <a:r>
              <a:rPr lang="en" dirty="0"/>
              <a:t>THANKS</a:t>
            </a:r>
            <a:endParaRPr dirty="0"/>
          </a:p>
        </p:txBody>
      </p:sp>
      <p:sp>
        <p:nvSpPr>
          <p:cNvPr id="406" name="Google Shape;406;p47"/>
          <p:cNvSpPr txBox="1"/>
          <p:nvPr/>
        </p:nvSpPr>
        <p:spPr>
          <a:xfrm>
            <a:off x="950967" y="5791467"/>
            <a:ext cx="4343600" cy="34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n" sz="1333" kern="0">
                <a:solidFill>
                  <a:srgbClr val="191919"/>
                </a:solidFill>
                <a:latin typeface="Archivo"/>
                <a:ea typeface="Archivo"/>
                <a:cs typeface="Archivo"/>
                <a:sym typeface="Archivo"/>
              </a:rPr>
              <a:t>Please keep this slide for attribution</a:t>
            </a:r>
            <a:endParaRPr sz="1333" kern="0">
              <a:solidFill>
                <a:srgbClr val="191919"/>
              </a:solidFill>
              <a:latin typeface="Archivo"/>
              <a:ea typeface="Archivo"/>
              <a:cs typeface="Archivo"/>
              <a:sym typeface="Archivo"/>
            </a:endParaRPr>
          </a:p>
        </p:txBody>
      </p:sp>
      <p:sp>
        <p:nvSpPr>
          <p:cNvPr id="407" name="Google Shape;407;p47"/>
          <p:cNvSpPr/>
          <p:nvPr/>
        </p:nvSpPr>
        <p:spPr>
          <a:xfrm>
            <a:off x="6945935" y="5551072"/>
            <a:ext cx="587600" cy="5876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latin typeface="Albert Sans"/>
              <a:ea typeface="Albert Sans"/>
              <a:cs typeface="Albert Sans"/>
              <a:sym typeface="Albert Sans"/>
            </a:endParaRPr>
          </a:p>
        </p:txBody>
      </p:sp>
      <p:sp>
        <p:nvSpPr>
          <p:cNvPr id="408" name="Google Shape;408;p47"/>
          <p:cNvSpPr/>
          <p:nvPr/>
        </p:nvSpPr>
        <p:spPr>
          <a:xfrm>
            <a:off x="8175427" y="5551072"/>
            <a:ext cx="587600" cy="5876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latin typeface="Albert Sans"/>
              <a:ea typeface="Albert Sans"/>
              <a:cs typeface="Albert Sans"/>
              <a:sym typeface="Albert Sans"/>
            </a:endParaRPr>
          </a:p>
        </p:txBody>
      </p:sp>
      <p:sp>
        <p:nvSpPr>
          <p:cNvPr id="409" name="Google Shape;409;p47"/>
          <p:cNvSpPr/>
          <p:nvPr/>
        </p:nvSpPr>
        <p:spPr>
          <a:xfrm>
            <a:off x="9404919" y="5551072"/>
            <a:ext cx="587600" cy="5876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latin typeface="Albert Sans"/>
              <a:ea typeface="Albert Sans"/>
              <a:cs typeface="Albert Sans"/>
              <a:sym typeface="Albert Sans"/>
            </a:endParaRPr>
          </a:p>
        </p:txBody>
      </p:sp>
      <p:grpSp>
        <p:nvGrpSpPr>
          <p:cNvPr id="410" name="Google Shape;410;p47"/>
          <p:cNvGrpSpPr/>
          <p:nvPr/>
        </p:nvGrpSpPr>
        <p:grpSpPr>
          <a:xfrm>
            <a:off x="7066213" y="5671264"/>
            <a:ext cx="347028" cy="347011"/>
            <a:chOff x="266768" y="1721375"/>
            <a:chExt cx="397907" cy="397887"/>
          </a:xfrm>
        </p:grpSpPr>
        <p:sp>
          <p:nvSpPr>
            <p:cNvPr id="411" name="Google Shape;411;p47"/>
            <p:cNvSpPr/>
            <p:nvPr/>
          </p:nvSpPr>
          <p:spPr>
            <a:xfrm>
              <a:off x="454843" y="1791037"/>
              <a:ext cx="136218" cy="328222"/>
            </a:xfrm>
            <a:custGeom>
              <a:avLst/>
              <a:gdLst/>
              <a:ahLst/>
              <a:cxnLst/>
              <a:rect l="l" t="t" r="r" b="b"/>
              <a:pathLst>
                <a:path w="6527" h="15727" extrusionOk="0">
                  <a:moveTo>
                    <a:pt x="4957" y="1"/>
                  </a:moveTo>
                  <a:cubicBezTo>
                    <a:pt x="4645" y="1"/>
                    <a:pt x="4336" y="24"/>
                    <a:pt x="4028" y="69"/>
                  </a:cubicBezTo>
                  <a:cubicBezTo>
                    <a:pt x="2588" y="280"/>
                    <a:pt x="1700" y="890"/>
                    <a:pt x="1675" y="2250"/>
                  </a:cubicBezTo>
                  <a:lnTo>
                    <a:pt x="1675" y="5040"/>
                  </a:lnTo>
                  <a:cubicBezTo>
                    <a:pt x="1675" y="5348"/>
                    <a:pt x="1426" y="5599"/>
                    <a:pt x="1118" y="5599"/>
                  </a:cubicBezTo>
                  <a:lnTo>
                    <a:pt x="0" y="5599"/>
                  </a:lnTo>
                  <a:lnTo>
                    <a:pt x="0" y="6715"/>
                  </a:lnTo>
                  <a:lnTo>
                    <a:pt x="1118" y="6715"/>
                  </a:lnTo>
                  <a:cubicBezTo>
                    <a:pt x="1426" y="6715"/>
                    <a:pt x="1675" y="6965"/>
                    <a:pt x="1675" y="7274"/>
                  </a:cubicBezTo>
                  <a:lnTo>
                    <a:pt x="1675" y="15727"/>
                  </a:lnTo>
                  <a:lnTo>
                    <a:pt x="3352" y="15727"/>
                  </a:lnTo>
                  <a:lnTo>
                    <a:pt x="3352" y="7274"/>
                  </a:lnTo>
                  <a:cubicBezTo>
                    <a:pt x="3352" y="6965"/>
                    <a:pt x="3602" y="6715"/>
                    <a:pt x="3910" y="6715"/>
                  </a:cubicBezTo>
                  <a:lnTo>
                    <a:pt x="5709" y="6715"/>
                  </a:lnTo>
                  <a:lnTo>
                    <a:pt x="5987" y="5599"/>
                  </a:lnTo>
                  <a:lnTo>
                    <a:pt x="3910" y="5599"/>
                  </a:lnTo>
                  <a:cubicBezTo>
                    <a:pt x="3602" y="5599"/>
                    <a:pt x="3352" y="5348"/>
                    <a:pt x="3352" y="5040"/>
                  </a:cubicBezTo>
                  <a:lnTo>
                    <a:pt x="3352" y="3253"/>
                  </a:lnTo>
                  <a:cubicBezTo>
                    <a:pt x="3352" y="2316"/>
                    <a:pt x="3942" y="1677"/>
                    <a:pt x="4968" y="1504"/>
                  </a:cubicBezTo>
                  <a:cubicBezTo>
                    <a:pt x="5157" y="1473"/>
                    <a:pt x="5339" y="1460"/>
                    <a:pt x="5511" y="1460"/>
                  </a:cubicBezTo>
                  <a:cubicBezTo>
                    <a:pt x="5810" y="1460"/>
                    <a:pt x="6082" y="1498"/>
                    <a:pt x="6324" y="1546"/>
                  </a:cubicBezTo>
                  <a:lnTo>
                    <a:pt x="6526" y="182"/>
                  </a:lnTo>
                  <a:cubicBezTo>
                    <a:pt x="5988" y="62"/>
                    <a:pt x="5468" y="1"/>
                    <a:pt x="495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12" name="Google Shape;412;p47"/>
            <p:cNvSpPr/>
            <p:nvPr/>
          </p:nvSpPr>
          <p:spPr>
            <a:xfrm>
              <a:off x="266768" y="1721375"/>
              <a:ext cx="397907" cy="397887"/>
            </a:xfrm>
            <a:custGeom>
              <a:avLst/>
              <a:gdLst/>
              <a:ahLst/>
              <a:cxnLst/>
              <a:rect l="l" t="t" r="r" b="b"/>
              <a:pathLst>
                <a:path w="19066" h="19065" extrusionOk="0">
                  <a:moveTo>
                    <a:pt x="2794" y="0"/>
                  </a:moveTo>
                  <a:cubicBezTo>
                    <a:pt x="1255" y="0"/>
                    <a:pt x="1" y="1253"/>
                    <a:pt x="1" y="2793"/>
                  </a:cubicBezTo>
                  <a:lnTo>
                    <a:pt x="1" y="16271"/>
                  </a:lnTo>
                  <a:cubicBezTo>
                    <a:pt x="1" y="17812"/>
                    <a:pt x="1255" y="19065"/>
                    <a:pt x="2794" y="19065"/>
                  </a:cubicBezTo>
                  <a:lnTo>
                    <a:pt x="9571" y="19065"/>
                  </a:lnTo>
                  <a:lnTo>
                    <a:pt x="9571" y="11171"/>
                  </a:lnTo>
                  <a:lnTo>
                    <a:pt x="8453" y="11171"/>
                  </a:lnTo>
                  <a:cubicBezTo>
                    <a:pt x="8145" y="11171"/>
                    <a:pt x="7896" y="10920"/>
                    <a:pt x="7896" y="10612"/>
                  </a:cubicBezTo>
                  <a:lnTo>
                    <a:pt x="7896" y="8378"/>
                  </a:lnTo>
                  <a:cubicBezTo>
                    <a:pt x="7896" y="8070"/>
                    <a:pt x="8145" y="7819"/>
                    <a:pt x="8453" y="7819"/>
                  </a:cubicBezTo>
                  <a:lnTo>
                    <a:pt x="9571" y="7819"/>
                  </a:lnTo>
                  <a:lnTo>
                    <a:pt x="9571" y="5836"/>
                  </a:lnTo>
                  <a:cubicBezTo>
                    <a:pt x="9571" y="3710"/>
                    <a:pt x="10741" y="2615"/>
                    <a:pt x="12878" y="2302"/>
                  </a:cubicBezTo>
                  <a:cubicBezTo>
                    <a:pt x="13231" y="2249"/>
                    <a:pt x="13591" y="2223"/>
                    <a:pt x="13956" y="2223"/>
                  </a:cubicBezTo>
                  <a:cubicBezTo>
                    <a:pt x="14725" y="2223"/>
                    <a:pt x="15517" y="2339"/>
                    <a:pt x="16318" y="2567"/>
                  </a:cubicBezTo>
                  <a:cubicBezTo>
                    <a:pt x="16589" y="2643"/>
                    <a:pt x="16759" y="2908"/>
                    <a:pt x="16718" y="3186"/>
                  </a:cubicBezTo>
                  <a:lnTo>
                    <a:pt x="16352" y="5650"/>
                  </a:lnTo>
                  <a:cubicBezTo>
                    <a:pt x="16329" y="5806"/>
                    <a:pt x="16240" y="5944"/>
                    <a:pt x="16111" y="6031"/>
                  </a:cubicBezTo>
                  <a:cubicBezTo>
                    <a:pt x="16006" y="6102"/>
                    <a:pt x="15912" y="6127"/>
                    <a:pt x="15818" y="6127"/>
                  </a:cubicBezTo>
                  <a:cubicBezTo>
                    <a:pt x="15717" y="6127"/>
                    <a:pt x="15614" y="6098"/>
                    <a:pt x="15494" y="6068"/>
                  </a:cubicBezTo>
                  <a:cubicBezTo>
                    <a:pt x="15202" y="5995"/>
                    <a:pt x="14879" y="5914"/>
                    <a:pt x="14527" y="5914"/>
                  </a:cubicBezTo>
                  <a:cubicBezTo>
                    <a:pt x="14409" y="5914"/>
                    <a:pt x="14289" y="5923"/>
                    <a:pt x="14165" y="5944"/>
                  </a:cubicBezTo>
                  <a:cubicBezTo>
                    <a:pt x="13534" y="6050"/>
                    <a:pt x="13481" y="6333"/>
                    <a:pt x="13481" y="6590"/>
                  </a:cubicBezTo>
                  <a:lnTo>
                    <a:pt x="13481" y="7819"/>
                  </a:lnTo>
                  <a:lnTo>
                    <a:pt x="15715" y="7819"/>
                  </a:lnTo>
                  <a:cubicBezTo>
                    <a:pt x="15887" y="7819"/>
                    <a:pt x="16048" y="7899"/>
                    <a:pt x="16154" y="8035"/>
                  </a:cubicBezTo>
                  <a:cubicBezTo>
                    <a:pt x="16260" y="8169"/>
                    <a:pt x="16297" y="8346"/>
                    <a:pt x="16256" y="8513"/>
                  </a:cubicBezTo>
                  <a:lnTo>
                    <a:pt x="15697" y="10747"/>
                  </a:lnTo>
                  <a:cubicBezTo>
                    <a:pt x="15635" y="10996"/>
                    <a:pt x="15412" y="11170"/>
                    <a:pt x="15156" y="11170"/>
                  </a:cubicBezTo>
                  <a:lnTo>
                    <a:pt x="13481" y="11170"/>
                  </a:lnTo>
                  <a:lnTo>
                    <a:pt x="13481" y="19065"/>
                  </a:lnTo>
                  <a:lnTo>
                    <a:pt x="16272" y="19065"/>
                  </a:lnTo>
                  <a:cubicBezTo>
                    <a:pt x="17813" y="19065"/>
                    <a:pt x="19066" y="17810"/>
                    <a:pt x="19066" y="16271"/>
                  </a:cubicBezTo>
                  <a:lnTo>
                    <a:pt x="19066" y="2793"/>
                  </a:lnTo>
                  <a:cubicBezTo>
                    <a:pt x="19066" y="1253"/>
                    <a:pt x="17813" y="0"/>
                    <a:pt x="1627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413" name="Google Shape;413;p47"/>
          <p:cNvGrpSpPr/>
          <p:nvPr/>
        </p:nvGrpSpPr>
        <p:grpSpPr>
          <a:xfrm>
            <a:off x="9525243" y="5671252"/>
            <a:ext cx="347011" cy="347011"/>
            <a:chOff x="1379798" y="1723250"/>
            <a:chExt cx="397887" cy="397887"/>
          </a:xfrm>
        </p:grpSpPr>
        <p:sp>
          <p:nvSpPr>
            <p:cNvPr id="414" name="Google Shape;414;p47"/>
            <p:cNvSpPr/>
            <p:nvPr/>
          </p:nvSpPr>
          <p:spPr>
            <a:xfrm>
              <a:off x="1462169" y="1793977"/>
              <a:ext cx="23354" cy="23312"/>
            </a:xfrm>
            <a:custGeom>
              <a:avLst/>
              <a:gdLst/>
              <a:ahLst/>
              <a:cxnLst/>
              <a:rect l="l" t="t" r="r" b="b"/>
              <a:pathLst>
                <a:path w="1119" h="1117" extrusionOk="0">
                  <a:moveTo>
                    <a:pt x="559" y="1"/>
                  </a:moveTo>
                  <a:cubicBezTo>
                    <a:pt x="251" y="1"/>
                    <a:pt x="0" y="250"/>
                    <a:pt x="0" y="558"/>
                  </a:cubicBezTo>
                  <a:cubicBezTo>
                    <a:pt x="0" y="866"/>
                    <a:pt x="251" y="1117"/>
                    <a:pt x="559" y="1117"/>
                  </a:cubicBezTo>
                  <a:cubicBezTo>
                    <a:pt x="867" y="1117"/>
                    <a:pt x="1118" y="866"/>
                    <a:pt x="1118" y="558"/>
                  </a:cubicBezTo>
                  <a:cubicBezTo>
                    <a:pt x="1118" y="250"/>
                    <a:pt x="867" y="1"/>
                    <a:pt x="55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15" name="Google Shape;415;p47"/>
            <p:cNvSpPr/>
            <p:nvPr/>
          </p:nvSpPr>
          <p:spPr>
            <a:xfrm>
              <a:off x="1379798" y="1723250"/>
              <a:ext cx="397887" cy="397887"/>
            </a:xfrm>
            <a:custGeom>
              <a:avLst/>
              <a:gdLst/>
              <a:ahLst/>
              <a:cxnLst/>
              <a:rect l="l" t="t" r="r" b="b"/>
              <a:pathLst>
                <a:path w="19065" h="19065" extrusionOk="0">
                  <a:moveTo>
                    <a:pt x="4506" y="2271"/>
                  </a:moveTo>
                  <a:cubicBezTo>
                    <a:pt x="5429" y="2271"/>
                    <a:pt x="6181" y="3023"/>
                    <a:pt x="6181" y="3947"/>
                  </a:cubicBezTo>
                  <a:cubicBezTo>
                    <a:pt x="6181" y="4872"/>
                    <a:pt x="5429" y="5622"/>
                    <a:pt x="4506" y="5622"/>
                  </a:cubicBezTo>
                  <a:cubicBezTo>
                    <a:pt x="3583" y="5622"/>
                    <a:pt x="2831" y="4872"/>
                    <a:pt x="2831" y="3947"/>
                  </a:cubicBezTo>
                  <a:cubicBezTo>
                    <a:pt x="2831" y="3023"/>
                    <a:pt x="3583" y="2271"/>
                    <a:pt x="4506" y="2271"/>
                  </a:cubicBezTo>
                  <a:close/>
                  <a:moveTo>
                    <a:pt x="5622" y="6740"/>
                  </a:moveTo>
                  <a:cubicBezTo>
                    <a:pt x="5932" y="6740"/>
                    <a:pt x="6181" y="6989"/>
                    <a:pt x="6181" y="7299"/>
                  </a:cubicBezTo>
                  <a:lnTo>
                    <a:pt x="6181" y="16234"/>
                  </a:lnTo>
                  <a:cubicBezTo>
                    <a:pt x="6181" y="16544"/>
                    <a:pt x="5932" y="16793"/>
                    <a:pt x="5622" y="16793"/>
                  </a:cubicBezTo>
                  <a:lnTo>
                    <a:pt x="3388" y="16793"/>
                  </a:lnTo>
                  <a:cubicBezTo>
                    <a:pt x="3080" y="16793"/>
                    <a:pt x="2831" y="16544"/>
                    <a:pt x="2831" y="16234"/>
                  </a:cubicBezTo>
                  <a:lnTo>
                    <a:pt x="2831" y="7299"/>
                  </a:lnTo>
                  <a:cubicBezTo>
                    <a:pt x="2831" y="6989"/>
                    <a:pt x="3080" y="6740"/>
                    <a:pt x="3388" y="6740"/>
                  </a:cubicBezTo>
                  <a:close/>
                  <a:moveTo>
                    <a:pt x="12596" y="6721"/>
                  </a:moveTo>
                  <a:cubicBezTo>
                    <a:pt x="12811" y="6721"/>
                    <a:pt x="13027" y="6739"/>
                    <a:pt x="13241" y="6774"/>
                  </a:cubicBezTo>
                  <a:cubicBezTo>
                    <a:pt x="15058" y="7069"/>
                    <a:pt x="16235" y="8557"/>
                    <a:pt x="16235" y="10223"/>
                  </a:cubicBezTo>
                  <a:lnTo>
                    <a:pt x="16235" y="16234"/>
                  </a:lnTo>
                  <a:cubicBezTo>
                    <a:pt x="16235" y="16544"/>
                    <a:pt x="15985" y="16793"/>
                    <a:pt x="15676" y="16793"/>
                  </a:cubicBezTo>
                  <a:lnTo>
                    <a:pt x="13441" y="16793"/>
                  </a:lnTo>
                  <a:cubicBezTo>
                    <a:pt x="13133" y="16793"/>
                    <a:pt x="12884" y="16544"/>
                    <a:pt x="12884" y="16234"/>
                  </a:cubicBezTo>
                  <a:lnTo>
                    <a:pt x="12884" y="11209"/>
                  </a:lnTo>
                  <a:cubicBezTo>
                    <a:pt x="12884" y="10593"/>
                    <a:pt x="12382" y="10091"/>
                    <a:pt x="11766" y="10091"/>
                  </a:cubicBezTo>
                  <a:cubicBezTo>
                    <a:pt x="11150" y="10091"/>
                    <a:pt x="10650" y="10593"/>
                    <a:pt x="10650" y="11209"/>
                  </a:cubicBezTo>
                  <a:lnTo>
                    <a:pt x="10650" y="16234"/>
                  </a:lnTo>
                  <a:cubicBezTo>
                    <a:pt x="10650" y="16544"/>
                    <a:pt x="10399" y="16793"/>
                    <a:pt x="10091" y="16793"/>
                  </a:cubicBezTo>
                  <a:lnTo>
                    <a:pt x="7857" y="16793"/>
                  </a:lnTo>
                  <a:cubicBezTo>
                    <a:pt x="7547" y="16793"/>
                    <a:pt x="7298" y="16544"/>
                    <a:pt x="7298" y="16234"/>
                  </a:cubicBezTo>
                  <a:lnTo>
                    <a:pt x="7298" y="7299"/>
                  </a:lnTo>
                  <a:cubicBezTo>
                    <a:pt x="7298" y="6989"/>
                    <a:pt x="7547" y="6740"/>
                    <a:pt x="7857" y="6740"/>
                  </a:cubicBezTo>
                  <a:lnTo>
                    <a:pt x="10091" y="6740"/>
                  </a:lnTo>
                  <a:cubicBezTo>
                    <a:pt x="10377" y="6740"/>
                    <a:pt x="10613" y="6956"/>
                    <a:pt x="10644" y="7234"/>
                  </a:cubicBezTo>
                  <a:cubicBezTo>
                    <a:pt x="11219" y="6901"/>
                    <a:pt x="11901" y="6721"/>
                    <a:pt x="12596" y="6721"/>
                  </a:cubicBezTo>
                  <a:close/>
                  <a:moveTo>
                    <a:pt x="2831" y="0"/>
                  </a:moveTo>
                  <a:cubicBezTo>
                    <a:pt x="1290" y="0"/>
                    <a:pt x="0" y="1290"/>
                    <a:pt x="0" y="2831"/>
                  </a:cubicBezTo>
                  <a:lnTo>
                    <a:pt x="0" y="16234"/>
                  </a:lnTo>
                  <a:cubicBezTo>
                    <a:pt x="0" y="17775"/>
                    <a:pt x="1290" y="19065"/>
                    <a:pt x="2831" y="19065"/>
                  </a:cubicBezTo>
                  <a:lnTo>
                    <a:pt x="16235" y="19065"/>
                  </a:lnTo>
                  <a:cubicBezTo>
                    <a:pt x="17774" y="19065"/>
                    <a:pt x="19065" y="17775"/>
                    <a:pt x="19065" y="16234"/>
                  </a:cubicBezTo>
                  <a:lnTo>
                    <a:pt x="19065" y="2831"/>
                  </a:lnTo>
                  <a:cubicBezTo>
                    <a:pt x="19065" y="1290"/>
                    <a:pt x="17774" y="0"/>
                    <a:pt x="1623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16" name="Google Shape;416;p47"/>
            <p:cNvSpPr/>
            <p:nvPr/>
          </p:nvSpPr>
          <p:spPr>
            <a:xfrm>
              <a:off x="1555413" y="1886846"/>
              <a:ext cx="139912" cy="163558"/>
            </a:xfrm>
            <a:custGeom>
              <a:avLst/>
              <a:gdLst/>
              <a:ahLst/>
              <a:cxnLst/>
              <a:rect l="l" t="t" r="r" b="b"/>
              <a:pathLst>
                <a:path w="6704" h="7837" extrusionOk="0">
                  <a:moveTo>
                    <a:pt x="4182" y="0"/>
                  </a:moveTo>
                  <a:cubicBezTo>
                    <a:pt x="3474" y="0"/>
                    <a:pt x="2782" y="261"/>
                    <a:pt x="2332" y="711"/>
                  </a:cubicBezTo>
                  <a:cubicBezTo>
                    <a:pt x="2108" y="935"/>
                    <a:pt x="1938" y="1142"/>
                    <a:pt x="1686" y="1142"/>
                  </a:cubicBezTo>
                  <a:cubicBezTo>
                    <a:pt x="1618" y="1142"/>
                    <a:pt x="1544" y="1127"/>
                    <a:pt x="1462" y="1093"/>
                  </a:cubicBezTo>
                  <a:cubicBezTo>
                    <a:pt x="1253" y="1006"/>
                    <a:pt x="1117" y="803"/>
                    <a:pt x="1117" y="576"/>
                  </a:cubicBezTo>
                  <a:lnTo>
                    <a:pt x="1117" y="17"/>
                  </a:lnTo>
                  <a:lnTo>
                    <a:pt x="1" y="17"/>
                  </a:lnTo>
                  <a:lnTo>
                    <a:pt x="1" y="7836"/>
                  </a:lnTo>
                  <a:lnTo>
                    <a:pt x="1117" y="7836"/>
                  </a:lnTo>
                  <a:lnTo>
                    <a:pt x="1117" y="3370"/>
                  </a:lnTo>
                  <a:cubicBezTo>
                    <a:pt x="1117" y="2137"/>
                    <a:pt x="2120" y="1135"/>
                    <a:pt x="3351" y="1135"/>
                  </a:cubicBezTo>
                  <a:cubicBezTo>
                    <a:pt x="4584" y="1135"/>
                    <a:pt x="5585" y="2137"/>
                    <a:pt x="5585" y="3370"/>
                  </a:cubicBezTo>
                  <a:lnTo>
                    <a:pt x="5585" y="7836"/>
                  </a:lnTo>
                  <a:lnTo>
                    <a:pt x="6703" y="7836"/>
                  </a:lnTo>
                  <a:lnTo>
                    <a:pt x="6703" y="2384"/>
                  </a:lnTo>
                  <a:cubicBezTo>
                    <a:pt x="6703" y="1266"/>
                    <a:pt x="5932" y="245"/>
                    <a:pt x="4648" y="38"/>
                  </a:cubicBezTo>
                  <a:cubicBezTo>
                    <a:pt x="4493" y="13"/>
                    <a:pt x="4337" y="0"/>
                    <a:pt x="418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17" name="Google Shape;417;p47"/>
            <p:cNvSpPr/>
            <p:nvPr/>
          </p:nvSpPr>
          <p:spPr>
            <a:xfrm>
              <a:off x="1462169" y="1887200"/>
              <a:ext cx="23354" cy="163203"/>
            </a:xfrm>
            <a:custGeom>
              <a:avLst/>
              <a:gdLst/>
              <a:ahLst/>
              <a:cxnLst/>
              <a:rect l="l" t="t" r="r" b="b"/>
              <a:pathLst>
                <a:path w="1119" h="7820" extrusionOk="0">
                  <a:moveTo>
                    <a:pt x="0" y="0"/>
                  </a:moveTo>
                  <a:lnTo>
                    <a:pt x="0" y="7819"/>
                  </a:lnTo>
                  <a:lnTo>
                    <a:pt x="1118" y="7819"/>
                  </a:lnTo>
                  <a:lnTo>
                    <a:pt x="111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418" name="Google Shape;418;p47"/>
          <p:cNvGrpSpPr/>
          <p:nvPr/>
        </p:nvGrpSpPr>
        <p:grpSpPr>
          <a:xfrm>
            <a:off x="8295745" y="5671252"/>
            <a:ext cx="346992" cy="347011"/>
            <a:chOff x="864491" y="1723250"/>
            <a:chExt cx="397866" cy="397887"/>
          </a:xfrm>
        </p:grpSpPr>
        <p:sp>
          <p:nvSpPr>
            <p:cNvPr id="419" name="Google Shape;419;p47"/>
            <p:cNvSpPr/>
            <p:nvPr/>
          </p:nvSpPr>
          <p:spPr>
            <a:xfrm>
              <a:off x="935197" y="1793977"/>
              <a:ext cx="256451" cy="256430"/>
            </a:xfrm>
            <a:custGeom>
              <a:avLst/>
              <a:gdLst/>
              <a:ahLst/>
              <a:cxnLst/>
              <a:rect l="l" t="t" r="r" b="b"/>
              <a:pathLst>
                <a:path w="12288" h="12287" extrusionOk="0">
                  <a:moveTo>
                    <a:pt x="10053" y="1117"/>
                  </a:moveTo>
                  <a:cubicBezTo>
                    <a:pt x="10669" y="1117"/>
                    <a:pt x="11171" y="1617"/>
                    <a:pt x="11171" y="2233"/>
                  </a:cubicBezTo>
                  <a:cubicBezTo>
                    <a:pt x="11170" y="2850"/>
                    <a:pt x="10669" y="3351"/>
                    <a:pt x="10053" y="3351"/>
                  </a:cubicBezTo>
                  <a:cubicBezTo>
                    <a:pt x="9438" y="3351"/>
                    <a:pt x="8937" y="2850"/>
                    <a:pt x="8937" y="2233"/>
                  </a:cubicBezTo>
                  <a:cubicBezTo>
                    <a:pt x="8937" y="1617"/>
                    <a:pt x="9438" y="1117"/>
                    <a:pt x="10053" y="1117"/>
                  </a:cubicBezTo>
                  <a:close/>
                  <a:moveTo>
                    <a:pt x="6144" y="2233"/>
                  </a:moveTo>
                  <a:cubicBezTo>
                    <a:pt x="8300" y="2233"/>
                    <a:pt x="10053" y="3988"/>
                    <a:pt x="10053" y="6144"/>
                  </a:cubicBezTo>
                  <a:cubicBezTo>
                    <a:pt x="10053" y="8299"/>
                    <a:pt x="8300" y="10054"/>
                    <a:pt x="6144" y="10054"/>
                  </a:cubicBezTo>
                  <a:cubicBezTo>
                    <a:pt x="3989" y="10054"/>
                    <a:pt x="2234" y="8299"/>
                    <a:pt x="2234" y="6144"/>
                  </a:cubicBezTo>
                  <a:cubicBezTo>
                    <a:pt x="2234" y="3988"/>
                    <a:pt x="3987" y="2233"/>
                    <a:pt x="6144" y="2233"/>
                  </a:cubicBezTo>
                  <a:close/>
                  <a:moveTo>
                    <a:pt x="1675" y="1"/>
                  </a:moveTo>
                  <a:cubicBezTo>
                    <a:pt x="752" y="1"/>
                    <a:pt x="0" y="751"/>
                    <a:pt x="0" y="1676"/>
                  </a:cubicBezTo>
                  <a:lnTo>
                    <a:pt x="0" y="10611"/>
                  </a:lnTo>
                  <a:cubicBezTo>
                    <a:pt x="0" y="11536"/>
                    <a:pt x="752" y="12286"/>
                    <a:pt x="1675" y="12286"/>
                  </a:cubicBezTo>
                  <a:lnTo>
                    <a:pt x="10612" y="12286"/>
                  </a:lnTo>
                  <a:cubicBezTo>
                    <a:pt x="11536" y="12286"/>
                    <a:pt x="12288" y="11536"/>
                    <a:pt x="12288" y="10611"/>
                  </a:cubicBezTo>
                  <a:lnTo>
                    <a:pt x="12288" y="1676"/>
                  </a:lnTo>
                  <a:cubicBezTo>
                    <a:pt x="12288" y="752"/>
                    <a:pt x="11536" y="1"/>
                    <a:pt x="1061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0" name="Google Shape;420;p47"/>
            <p:cNvSpPr/>
            <p:nvPr/>
          </p:nvSpPr>
          <p:spPr>
            <a:xfrm>
              <a:off x="1005109" y="1863910"/>
              <a:ext cx="116622" cy="116559"/>
            </a:xfrm>
            <a:custGeom>
              <a:avLst/>
              <a:gdLst/>
              <a:ahLst/>
              <a:cxnLst/>
              <a:rect l="l" t="t" r="r" b="b"/>
              <a:pathLst>
                <a:path w="5588" h="5585" extrusionOk="0">
                  <a:moveTo>
                    <a:pt x="2794" y="0"/>
                  </a:moveTo>
                  <a:cubicBezTo>
                    <a:pt x="1255" y="0"/>
                    <a:pt x="1" y="1252"/>
                    <a:pt x="1" y="2793"/>
                  </a:cubicBezTo>
                  <a:cubicBezTo>
                    <a:pt x="1" y="4332"/>
                    <a:pt x="1255" y="5585"/>
                    <a:pt x="2794" y="5585"/>
                  </a:cubicBezTo>
                  <a:cubicBezTo>
                    <a:pt x="4333" y="5585"/>
                    <a:pt x="5587" y="4332"/>
                    <a:pt x="5587" y="2793"/>
                  </a:cubicBezTo>
                  <a:cubicBezTo>
                    <a:pt x="5587" y="1252"/>
                    <a:pt x="4333" y="0"/>
                    <a:pt x="279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1" name="Google Shape;421;p47"/>
            <p:cNvSpPr/>
            <p:nvPr/>
          </p:nvSpPr>
          <p:spPr>
            <a:xfrm>
              <a:off x="864491" y="1723250"/>
              <a:ext cx="397866" cy="397887"/>
            </a:xfrm>
            <a:custGeom>
              <a:avLst/>
              <a:gdLst/>
              <a:ahLst/>
              <a:cxnLst/>
              <a:rect l="l" t="t" r="r" b="b"/>
              <a:pathLst>
                <a:path w="19064" h="19065" extrusionOk="0">
                  <a:moveTo>
                    <a:pt x="14000" y="2271"/>
                  </a:moveTo>
                  <a:cubicBezTo>
                    <a:pt x="15539" y="2271"/>
                    <a:pt x="16794" y="3524"/>
                    <a:pt x="16794" y="5065"/>
                  </a:cubicBezTo>
                  <a:lnTo>
                    <a:pt x="16794" y="14000"/>
                  </a:lnTo>
                  <a:cubicBezTo>
                    <a:pt x="16794" y="15541"/>
                    <a:pt x="15539" y="16793"/>
                    <a:pt x="14000" y="16793"/>
                  </a:cubicBezTo>
                  <a:lnTo>
                    <a:pt x="5063" y="16793"/>
                  </a:lnTo>
                  <a:cubicBezTo>
                    <a:pt x="3524" y="16793"/>
                    <a:pt x="2272" y="15541"/>
                    <a:pt x="2272" y="14000"/>
                  </a:cubicBezTo>
                  <a:lnTo>
                    <a:pt x="2272" y="5065"/>
                  </a:lnTo>
                  <a:cubicBezTo>
                    <a:pt x="2272" y="3524"/>
                    <a:pt x="3524" y="2271"/>
                    <a:pt x="5063" y="2271"/>
                  </a:cubicBezTo>
                  <a:close/>
                  <a:moveTo>
                    <a:pt x="2829" y="0"/>
                  </a:moveTo>
                  <a:cubicBezTo>
                    <a:pt x="1290" y="0"/>
                    <a:pt x="0" y="1290"/>
                    <a:pt x="0" y="2831"/>
                  </a:cubicBezTo>
                  <a:lnTo>
                    <a:pt x="0" y="16234"/>
                  </a:lnTo>
                  <a:cubicBezTo>
                    <a:pt x="0" y="17775"/>
                    <a:pt x="1290" y="19065"/>
                    <a:pt x="2829" y="19065"/>
                  </a:cubicBezTo>
                  <a:lnTo>
                    <a:pt x="16235" y="19065"/>
                  </a:lnTo>
                  <a:cubicBezTo>
                    <a:pt x="17774" y="19065"/>
                    <a:pt x="19063" y="17775"/>
                    <a:pt x="19063" y="16234"/>
                  </a:cubicBezTo>
                  <a:lnTo>
                    <a:pt x="19063" y="2831"/>
                  </a:lnTo>
                  <a:cubicBezTo>
                    <a:pt x="19063" y="1290"/>
                    <a:pt x="17774" y="0"/>
                    <a:pt x="1623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pic>
        <p:nvPicPr>
          <p:cNvPr id="20" name="Google Shape;7541;p67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1176150" y="6451321"/>
            <a:ext cx="1016017" cy="40667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268378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29"/>
          <p:cNvSpPr txBox="1">
            <a:spLocks noGrp="1"/>
          </p:cNvSpPr>
          <p:nvPr>
            <p:ph type="title"/>
          </p:nvPr>
        </p:nvSpPr>
        <p:spPr>
          <a:xfrm>
            <a:off x="960000" y="530733"/>
            <a:ext cx="10272000" cy="9360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r>
              <a:rPr lang="ru-RU" dirty="0"/>
              <a:t>Работа с камерой </a:t>
            </a:r>
          </a:p>
        </p:txBody>
      </p:sp>
      <p:sp>
        <p:nvSpPr>
          <p:cNvPr id="151" name="Google Shape;151;p29"/>
          <p:cNvSpPr txBox="1"/>
          <p:nvPr/>
        </p:nvSpPr>
        <p:spPr>
          <a:xfrm>
            <a:off x="612475" y="1784636"/>
            <a:ext cx="6617000" cy="44263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l"/>
            <a:r>
              <a:rPr lang="ru-RU" sz="2400" b="0" i="0" dirty="0">
                <a:solidFill>
                  <a:srgbClr val="000000"/>
                </a:solidFill>
                <a:effectLst/>
                <a:latin typeface="-apple-system"/>
              </a:rPr>
              <a:t>Работа с камерой на </a:t>
            </a:r>
            <a:r>
              <a:rPr lang="ru-RU" sz="2400" b="0" i="0" dirty="0" err="1">
                <a:solidFill>
                  <a:srgbClr val="000000"/>
                </a:solidFill>
                <a:effectLst/>
                <a:latin typeface="-apple-system"/>
              </a:rPr>
              <a:t>Xamarin</a:t>
            </a:r>
            <a:r>
              <a:rPr lang="ru-RU" sz="2400" b="0" i="0" dirty="0">
                <a:solidFill>
                  <a:srgbClr val="000000"/>
                </a:solidFill>
                <a:effectLst/>
                <a:latin typeface="-apple-system"/>
              </a:rPr>
              <a:t> вовлекает </a:t>
            </a:r>
            <a:r>
              <a:rPr lang="ru-RU" sz="2400" b="0" i="0" dirty="0" err="1">
                <a:solidFill>
                  <a:srgbClr val="000000"/>
                </a:solidFill>
                <a:effectLst/>
                <a:latin typeface="-apple-system"/>
              </a:rPr>
              <a:t>платформо</a:t>
            </a:r>
            <a:r>
              <a:rPr lang="ru-RU" sz="2400" b="0" i="0" dirty="0">
                <a:solidFill>
                  <a:srgbClr val="000000"/>
                </a:solidFill>
                <a:effectLst/>
                <a:latin typeface="-apple-system"/>
              </a:rPr>
              <a:t>-зависимый код, специфичный для каждой платформы. Но к счастью нам не придется писать обобщенный код, который связал бы все платформы. Благодаря классу </a:t>
            </a:r>
            <a:r>
              <a:rPr lang="ru-RU" sz="2400" b="1" i="0" dirty="0" err="1">
                <a:solidFill>
                  <a:srgbClr val="000000"/>
                </a:solidFill>
                <a:effectLst/>
                <a:latin typeface="-apple-system"/>
              </a:rPr>
              <a:t>MediaPicker</a:t>
            </a:r>
            <a:r>
              <a:rPr lang="ru-RU" sz="2400" b="0" i="0" dirty="0">
                <a:solidFill>
                  <a:srgbClr val="000000"/>
                </a:solidFill>
                <a:effectLst/>
                <a:latin typeface="-apple-system"/>
              </a:rPr>
              <a:t> из пакета </a:t>
            </a:r>
            <a:r>
              <a:rPr lang="ru-RU" sz="2400" b="1" i="0" dirty="0" err="1">
                <a:solidFill>
                  <a:srgbClr val="000000"/>
                </a:solidFill>
                <a:effectLst/>
                <a:latin typeface="-apple-system"/>
              </a:rPr>
              <a:t>Xamarin.Essentials</a:t>
            </a:r>
            <a:r>
              <a:rPr lang="ru-RU" sz="2400" b="0" i="0" dirty="0">
                <a:solidFill>
                  <a:srgbClr val="000000"/>
                </a:solidFill>
                <a:effectLst/>
                <a:latin typeface="-apple-system"/>
              </a:rPr>
              <a:t>, который по умолчанию добавляется в проект </a:t>
            </a:r>
            <a:r>
              <a:rPr lang="ru-RU" sz="2400" b="0" i="0" dirty="0" err="1">
                <a:solidFill>
                  <a:srgbClr val="000000"/>
                </a:solidFill>
                <a:effectLst/>
                <a:latin typeface="-apple-system"/>
              </a:rPr>
              <a:t>Xamarin</a:t>
            </a:r>
            <a:r>
              <a:rPr lang="ru-RU" sz="2400" b="0" i="0" dirty="0">
                <a:solidFill>
                  <a:srgbClr val="000000"/>
                </a:solidFill>
                <a:effectLst/>
                <a:latin typeface="-apple-system"/>
              </a:rPr>
              <a:t> </a:t>
            </a:r>
            <a:r>
              <a:rPr lang="ru-RU" sz="2400" b="0" i="0" dirty="0" err="1">
                <a:solidFill>
                  <a:srgbClr val="000000"/>
                </a:solidFill>
                <a:effectLst/>
                <a:latin typeface="-apple-system"/>
              </a:rPr>
              <a:t>Forms</a:t>
            </a:r>
            <a:r>
              <a:rPr lang="ru-RU" sz="2400" b="0" i="0" dirty="0">
                <a:solidFill>
                  <a:srgbClr val="000000"/>
                </a:solidFill>
                <a:effectLst/>
                <a:latin typeface="-apple-system"/>
              </a:rPr>
              <a:t>, съемка/просмотр фото/видео производятся довольно просто.</a:t>
            </a:r>
          </a:p>
          <a:p>
            <a:pPr algn="l"/>
            <a:r>
              <a:rPr lang="ru-RU" sz="2400" b="0" i="0" dirty="0">
                <a:solidFill>
                  <a:srgbClr val="000000"/>
                </a:solidFill>
                <a:effectLst/>
                <a:latin typeface="-apple-system"/>
              </a:rPr>
              <a:t>Однако первым делом для работы с камерой необходимо установить соответствующие разрешения для каждой платформы.</a:t>
            </a:r>
          </a:p>
          <a:p>
            <a:br>
              <a:rPr lang="ru-RU" sz="2400" dirty="0"/>
            </a:br>
            <a:endParaRPr lang="ru-RU" sz="2400" kern="0" dirty="0">
              <a:solidFill>
                <a:srgbClr val="191919"/>
              </a:solidFill>
              <a:latin typeface="Archivo"/>
              <a:ea typeface="Archivo"/>
              <a:cs typeface="Archivo"/>
              <a:sym typeface="Archivo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7957" y="1976644"/>
            <a:ext cx="4234375" cy="423437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765221186"/>
      </p:ext>
    </p:extLst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8">
          <a:extLst>
            <a:ext uri="{FF2B5EF4-FFF2-40B4-BE49-F238E27FC236}">
              <a16:creationId xmlns:a16="http://schemas.microsoft.com/office/drawing/2014/main" id="{6764041E-D5D3-E5B1-7D78-F83204952C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29">
            <a:extLst>
              <a:ext uri="{FF2B5EF4-FFF2-40B4-BE49-F238E27FC236}">
                <a16:creationId xmlns:a16="http://schemas.microsoft.com/office/drawing/2014/main" id="{3E995D82-5AAE-871C-A03A-BB5748A7A0A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60000" y="530733"/>
            <a:ext cx="10272000" cy="9360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r>
              <a:rPr lang="ru-RU" dirty="0"/>
              <a:t>Установка разрешений</a:t>
            </a:r>
          </a:p>
        </p:txBody>
      </p:sp>
      <p:sp>
        <p:nvSpPr>
          <p:cNvPr id="151" name="Google Shape;151;p29">
            <a:extLst>
              <a:ext uri="{FF2B5EF4-FFF2-40B4-BE49-F238E27FC236}">
                <a16:creationId xmlns:a16="http://schemas.microsoft.com/office/drawing/2014/main" id="{2874A9BE-0C80-EBB6-63DA-7AEA5AF49918}"/>
              </a:ext>
            </a:extLst>
          </p:cNvPr>
          <p:cNvSpPr txBox="1"/>
          <p:nvPr/>
        </p:nvSpPr>
        <p:spPr>
          <a:xfrm>
            <a:off x="612474" y="1784636"/>
            <a:ext cx="10619525" cy="44263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l"/>
            <a:r>
              <a:rPr lang="ru-RU" sz="2400" dirty="0">
                <a:solidFill>
                  <a:srgbClr val="000000"/>
                </a:solidFill>
                <a:latin typeface="-apple-system"/>
              </a:rPr>
              <a:t>В </a:t>
            </a:r>
            <a:r>
              <a:rPr lang="ru-RU" sz="2400" b="0" i="0" dirty="0">
                <a:solidFill>
                  <a:srgbClr val="000000"/>
                </a:solidFill>
                <a:effectLst/>
                <a:latin typeface="-apple-system"/>
              </a:rPr>
              <a:t>проекте для </a:t>
            </a:r>
            <a:r>
              <a:rPr lang="ru-RU" sz="2400" b="0" i="0" dirty="0" err="1">
                <a:solidFill>
                  <a:srgbClr val="000000"/>
                </a:solidFill>
                <a:effectLst/>
                <a:latin typeface="-apple-system"/>
              </a:rPr>
              <a:t>Android</a:t>
            </a:r>
            <a:r>
              <a:rPr lang="ru-RU" sz="2400" b="0" i="0" dirty="0">
                <a:solidFill>
                  <a:srgbClr val="000000"/>
                </a:solidFill>
                <a:effectLst/>
                <a:latin typeface="-apple-system"/>
              </a:rPr>
              <a:t> в файл </a:t>
            </a:r>
            <a:r>
              <a:rPr lang="ru-RU" sz="2400" b="1" i="0" dirty="0" err="1">
                <a:solidFill>
                  <a:srgbClr val="000000"/>
                </a:solidFill>
                <a:effectLst/>
                <a:latin typeface="-apple-system"/>
              </a:rPr>
              <a:t>AssemblyInfo.cs</a:t>
            </a:r>
            <a:r>
              <a:rPr lang="ru-RU" sz="2400" b="0" i="0" dirty="0">
                <a:solidFill>
                  <a:srgbClr val="000000"/>
                </a:solidFill>
                <a:effectLst/>
                <a:latin typeface="-apple-system"/>
              </a:rPr>
              <a:t> в папке </a:t>
            </a:r>
            <a:r>
              <a:rPr lang="ru-RU" sz="2400" b="1" i="0" dirty="0">
                <a:solidFill>
                  <a:srgbClr val="000000"/>
                </a:solidFill>
                <a:effectLst/>
                <a:latin typeface="-apple-system"/>
              </a:rPr>
              <a:t>Properties</a:t>
            </a:r>
            <a:r>
              <a:rPr lang="ru-RU" sz="2400" b="0" i="0" dirty="0">
                <a:solidFill>
                  <a:srgbClr val="000000"/>
                </a:solidFill>
                <a:effectLst/>
                <a:latin typeface="-apple-system"/>
              </a:rPr>
              <a:t> необходимо добавить следующие строки:</a:t>
            </a:r>
          </a:p>
          <a:p>
            <a:pPr algn="l"/>
            <a:r>
              <a:rPr lang="en-US" sz="2400" b="1" i="0" dirty="0">
                <a:solidFill>
                  <a:srgbClr val="000000"/>
                </a:solidFill>
                <a:effectLst/>
                <a:latin typeface="-apple-system"/>
              </a:rPr>
              <a:t>// Needed for Picking photo/video</a:t>
            </a:r>
          </a:p>
          <a:p>
            <a:pPr algn="l"/>
            <a:r>
              <a:rPr lang="en-US" sz="2400" b="1" i="0" dirty="0">
                <a:solidFill>
                  <a:srgbClr val="000000"/>
                </a:solidFill>
                <a:effectLst/>
                <a:latin typeface="-apple-system"/>
              </a:rPr>
              <a:t>[assembly: </a:t>
            </a:r>
            <a:r>
              <a:rPr lang="en-US" sz="2400" b="1" i="0" dirty="0" err="1">
                <a:solidFill>
                  <a:srgbClr val="000000"/>
                </a:solidFill>
                <a:effectLst/>
                <a:latin typeface="-apple-system"/>
              </a:rPr>
              <a:t>UsesPermission</a:t>
            </a:r>
            <a:r>
              <a:rPr lang="en-US" sz="2400" b="1" i="0" dirty="0">
                <a:solidFill>
                  <a:srgbClr val="000000"/>
                </a:solidFill>
                <a:effectLst/>
                <a:latin typeface="-apple-system"/>
              </a:rPr>
              <a:t>(</a:t>
            </a:r>
            <a:r>
              <a:rPr lang="en-US" sz="2400" b="1" i="0" dirty="0" err="1">
                <a:solidFill>
                  <a:srgbClr val="000000"/>
                </a:solidFill>
                <a:effectLst/>
                <a:latin typeface="-apple-system"/>
              </a:rPr>
              <a:t>Android.Manifest.Permission.ReadExternalStorage</a:t>
            </a:r>
            <a:r>
              <a:rPr lang="en-US" sz="2400" b="1" i="0" dirty="0">
                <a:solidFill>
                  <a:srgbClr val="000000"/>
                </a:solidFill>
                <a:effectLst/>
                <a:latin typeface="-apple-system"/>
              </a:rPr>
              <a:t>)]</a:t>
            </a:r>
          </a:p>
          <a:p>
            <a:pPr algn="l"/>
            <a:r>
              <a:rPr lang="en-US" sz="2400" b="1" i="0" dirty="0">
                <a:solidFill>
                  <a:srgbClr val="000000"/>
                </a:solidFill>
                <a:effectLst/>
                <a:latin typeface="-apple-system"/>
              </a:rPr>
              <a:t>// Needed for Taking photo/video</a:t>
            </a:r>
          </a:p>
          <a:p>
            <a:pPr algn="l"/>
            <a:r>
              <a:rPr lang="en-US" sz="2400" b="1" i="0" dirty="0">
                <a:solidFill>
                  <a:srgbClr val="000000"/>
                </a:solidFill>
                <a:effectLst/>
                <a:latin typeface="-apple-system"/>
              </a:rPr>
              <a:t>[assembly: </a:t>
            </a:r>
            <a:r>
              <a:rPr lang="en-US" sz="2400" b="1" i="0" dirty="0" err="1">
                <a:solidFill>
                  <a:srgbClr val="000000"/>
                </a:solidFill>
                <a:effectLst/>
                <a:latin typeface="-apple-system"/>
              </a:rPr>
              <a:t>UsesPermission</a:t>
            </a:r>
            <a:r>
              <a:rPr lang="en-US" sz="2400" b="1" i="0" dirty="0">
                <a:solidFill>
                  <a:srgbClr val="000000"/>
                </a:solidFill>
                <a:effectLst/>
                <a:latin typeface="-apple-system"/>
              </a:rPr>
              <a:t>(</a:t>
            </a:r>
            <a:r>
              <a:rPr lang="en-US" sz="2400" b="1" i="0" dirty="0" err="1">
                <a:solidFill>
                  <a:srgbClr val="000000"/>
                </a:solidFill>
                <a:effectLst/>
                <a:latin typeface="-apple-system"/>
              </a:rPr>
              <a:t>Android.Manifest.Permission.WriteExternalStorage</a:t>
            </a:r>
            <a:r>
              <a:rPr lang="en-US" sz="2400" b="1" i="0" dirty="0">
                <a:solidFill>
                  <a:srgbClr val="000000"/>
                </a:solidFill>
                <a:effectLst/>
                <a:latin typeface="-apple-system"/>
              </a:rPr>
              <a:t>)]</a:t>
            </a:r>
          </a:p>
          <a:p>
            <a:pPr algn="l"/>
            <a:r>
              <a:rPr lang="en-US" sz="2400" b="1" i="0" dirty="0">
                <a:solidFill>
                  <a:srgbClr val="000000"/>
                </a:solidFill>
                <a:effectLst/>
                <a:latin typeface="-apple-system"/>
              </a:rPr>
              <a:t>[assembly: </a:t>
            </a:r>
            <a:r>
              <a:rPr lang="en-US" sz="2400" b="1" i="0" dirty="0" err="1">
                <a:solidFill>
                  <a:srgbClr val="000000"/>
                </a:solidFill>
                <a:effectLst/>
                <a:latin typeface="-apple-system"/>
              </a:rPr>
              <a:t>UsesPermission</a:t>
            </a:r>
            <a:r>
              <a:rPr lang="en-US" sz="2400" b="1" i="0" dirty="0">
                <a:solidFill>
                  <a:srgbClr val="000000"/>
                </a:solidFill>
                <a:effectLst/>
                <a:latin typeface="-apple-system"/>
              </a:rPr>
              <a:t>(</a:t>
            </a:r>
            <a:r>
              <a:rPr lang="en-US" sz="2400" b="1" i="0" dirty="0" err="1">
                <a:solidFill>
                  <a:srgbClr val="000000"/>
                </a:solidFill>
                <a:effectLst/>
                <a:latin typeface="-apple-system"/>
              </a:rPr>
              <a:t>Android.Manifest.Permission.Camera</a:t>
            </a:r>
            <a:r>
              <a:rPr lang="en-US" sz="2400" b="1" i="0" dirty="0">
                <a:solidFill>
                  <a:srgbClr val="000000"/>
                </a:solidFill>
                <a:effectLst/>
                <a:latin typeface="-apple-system"/>
              </a:rPr>
              <a:t>)]</a:t>
            </a:r>
          </a:p>
          <a:p>
            <a:pPr algn="l"/>
            <a:r>
              <a:rPr lang="en-US" sz="2400" b="1" i="0" dirty="0">
                <a:solidFill>
                  <a:srgbClr val="000000"/>
                </a:solidFill>
                <a:effectLst/>
                <a:latin typeface="-apple-system"/>
              </a:rPr>
              <a:t>// Add these properties if you would like to filter out devices that do not have cameras, or set to false to make them optional</a:t>
            </a:r>
          </a:p>
          <a:p>
            <a:pPr algn="l"/>
            <a:r>
              <a:rPr lang="en-US" sz="2400" b="1" i="0" dirty="0">
                <a:solidFill>
                  <a:srgbClr val="000000"/>
                </a:solidFill>
                <a:effectLst/>
                <a:latin typeface="-apple-system"/>
              </a:rPr>
              <a:t>[assembly: </a:t>
            </a:r>
            <a:r>
              <a:rPr lang="en-US" sz="2400" b="1" i="0" dirty="0" err="1">
                <a:solidFill>
                  <a:srgbClr val="000000"/>
                </a:solidFill>
                <a:effectLst/>
                <a:latin typeface="-apple-system"/>
              </a:rPr>
              <a:t>UsesFeature</a:t>
            </a:r>
            <a:r>
              <a:rPr lang="en-US" sz="2400" b="1" i="0" dirty="0">
                <a:solidFill>
                  <a:srgbClr val="000000"/>
                </a:solidFill>
                <a:effectLst/>
                <a:latin typeface="-apple-system"/>
              </a:rPr>
              <a:t>("</a:t>
            </a:r>
            <a:r>
              <a:rPr lang="en-US" sz="2400" b="1" i="0" dirty="0" err="1">
                <a:solidFill>
                  <a:srgbClr val="000000"/>
                </a:solidFill>
                <a:effectLst/>
                <a:latin typeface="-apple-system"/>
              </a:rPr>
              <a:t>android.hardware.camera</a:t>
            </a:r>
            <a:r>
              <a:rPr lang="en-US" sz="2400" b="1" i="0" dirty="0">
                <a:solidFill>
                  <a:srgbClr val="000000"/>
                </a:solidFill>
                <a:effectLst/>
                <a:latin typeface="-apple-system"/>
              </a:rPr>
              <a:t>", Required = true)]</a:t>
            </a:r>
          </a:p>
          <a:p>
            <a:pPr algn="l"/>
            <a:r>
              <a:rPr lang="en-US" sz="2400" b="1" i="0" dirty="0">
                <a:solidFill>
                  <a:srgbClr val="000000"/>
                </a:solidFill>
                <a:effectLst/>
                <a:latin typeface="-apple-system"/>
              </a:rPr>
              <a:t>[assembly: </a:t>
            </a:r>
            <a:r>
              <a:rPr lang="en-US" sz="2400" b="1" i="0" dirty="0" err="1">
                <a:solidFill>
                  <a:srgbClr val="000000"/>
                </a:solidFill>
                <a:effectLst/>
                <a:latin typeface="-apple-system"/>
              </a:rPr>
              <a:t>UsesFeature</a:t>
            </a:r>
            <a:r>
              <a:rPr lang="en-US" sz="2400" b="1" i="0" dirty="0">
                <a:solidFill>
                  <a:srgbClr val="000000"/>
                </a:solidFill>
                <a:effectLst/>
                <a:latin typeface="-apple-system"/>
              </a:rPr>
              <a:t>("</a:t>
            </a:r>
            <a:r>
              <a:rPr lang="en-US" sz="2400" b="1" i="0" dirty="0" err="1">
                <a:solidFill>
                  <a:srgbClr val="000000"/>
                </a:solidFill>
                <a:effectLst/>
                <a:latin typeface="-apple-system"/>
              </a:rPr>
              <a:t>android.hardware.camera.autofocus</a:t>
            </a:r>
            <a:r>
              <a:rPr lang="en-US" sz="2400" b="1" i="0" dirty="0">
                <a:solidFill>
                  <a:srgbClr val="000000"/>
                </a:solidFill>
                <a:effectLst/>
                <a:latin typeface="-apple-system"/>
              </a:rPr>
              <a:t>", Required = true)]</a:t>
            </a:r>
            <a:endParaRPr lang="ru-RU" sz="2400" b="1" i="0" dirty="0">
              <a:solidFill>
                <a:srgbClr val="000000"/>
              </a:solidFill>
              <a:effectLst/>
              <a:latin typeface="-apple-system"/>
            </a:endParaRPr>
          </a:p>
        </p:txBody>
      </p:sp>
    </p:spTree>
    <p:extLst>
      <p:ext uri="{BB962C8B-B14F-4D97-AF65-F5344CB8AC3E}">
        <p14:creationId xmlns:p14="http://schemas.microsoft.com/office/powerpoint/2010/main" val="2813113518"/>
      </p:ext>
    </p:extLst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8">
          <a:extLst>
            <a:ext uri="{FF2B5EF4-FFF2-40B4-BE49-F238E27FC236}">
              <a16:creationId xmlns:a16="http://schemas.microsoft.com/office/drawing/2014/main" id="{33B21A9C-BB40-EAFC-7488-DE765A29D7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29">
            <a:extLst>
              <a:ext uri="{FF2B5EF4-FFF2-40B4-BE49-F238E27FC236}">
                <a16:creationId xmlns:a16="http://schemas.microsoft.com/office/drawing/2014/main" id="{EA520E33-0EDC-D1C3-9C6F-AD535FF90C9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60000" y="530733"/>
            <a:ext cx="10272000" cy="9360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r>
              <a:rPr lang="ru-RU" dirty="0"/>
              <a:t>Установка разрешений</a:t>
            </a:r>
          </a:p>
        </p:txBody>
      </p:sp>
      <p:sp>
        <p:nvSpPr>
          <p:cNvPr id="151" name="Google Shape;151;p29">
            <a:extLst>
              <a:ext uri="{FF2B5EF4-FFF2-40B4-BE49-F238E27FC236}">
                <a16:creationId xmlns:a16="http://schemas.microsoft.com/office/drawing/2014/main" id="{4AAC379A-9E9B-B501-7B6C-111552021AB0}"/>
              </a:ext>
            </a:extLst>
          </p:cNvPr>
          <p:cNvSpPr txBox="1"/>
          <p:nvPr/>
        </p:nvSpPr>
        <p:spPr>
          <a:xfrm>
            <a:off x="612474" y="1784636"/>
            <a:ext cx="10619525" cy="44263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l"/>
            <a:r>
              <a:rPr lang="ru-RU" sz="2800" b="0" i="0" dirty="0">
                <a:solidFill>
                  <a:srgbClr val="000000"/>
                </a:solidFill>
                <a:effectLst/>
                <a:latin typeface="-apple-system"/>
              </a:rPr>
              <a:t>Либо добавить в файл </a:t>
            </a:r>
            <a:r>
              <a:rPr lang="ru-RU" sz="2800" b="1" i="0" dirty="0">
                <a:solidFill>
                  <a:srgbClr val="000000"/>
                </a:solidFill>
                <a:effectLst/>
                <a:latin typeface="-apple-system"/>
              </a:rPr>
              <a:t>AndroidManifest.xml</a:t>
            </a:r>
            <a:r>
              <a:rPr lang="ru-RU" sz="2800" b="0" i="0" dirty="0">
                <a:solidFill>
                  <a:srgbClr val="000000"/>
                </a:solidFill>
                <a:effectLst/>
                <a:latin typeface="-apple-system"/>
              </a:rPr>
              <a:t>, который располагается там же в папке </a:t>
            </a:r>
            <a:r>
              <a:rPr lang="ru-RU" sz="2800" b="1" i="0" dirty="0">
                <a:solidFill>
                  <a:srgbClr val="000000"/>
                </a:solidFill>
                <a:effectLst/>
                <a:latin typeface="-apple-system"/>
              </a:rPr>
              <a:t>Properties</a:t>
            </a:r>
            <a:r>
              <a:rPr lang="ru-RU" sz="2800" b="0" i="0" dirty="0">
                <a:solidFill>
                  <a:srgbClr val="000000"/>
                </a:solidFill>
                <a:effectLst/>
                <a:latin typeface="-apple-system"/>
              </a:rPr>
              <a:t>, в узел </a:t>
            </a:r>
            <a:r>
              <a:rPr lang="ru-RU" sz="2800" b="1" i="0" dirty="0" err="1">
                <a:solidFill>
                  <a:srgbClr val="000000"/>
                </a:solidFill>
                <a:effectLst/>
                <a:latin typeface="-apple-system"/>
              </a:rPr>
              <a:t>manifest</a:t>
            </a:r>
            <a:r>
              <a:rPr lang="ru-RU" sz="2800" b="0" i="0" dirty="0">
                <a:solidFill>
                  <a:srgbClr val="000000"/>
                </a:solidFill>
                <a:effectLst/>
                <a:latin typeface="-apple-system"/>
              </a:rPr>
              <a:t> следующее содержимое:</a:t>
            </a:r>
          </a:p>
          <a:p>
            <a:r>
              <a:rPr lang="en-US" sz="2800" dirty="0"/>
              <a:t>&lt;uses-permission </a:t>
            </a:r>
            <a:r>
              <a:rPr lang="en-US" sz="2800" dirty="0" err="1"/>
              <a:t>android:name</a:t>
            </a:r>
            <a:r>
              <a:rPr lang="en-US" sz="2800" dirty="0"/>
              <a:t>="</a:t>
            </a:r>
            <a:r>
              <a:rPr lang="en-US" sz="2800" dirty="0" err="1"/>
              <a:t>android.permission.READ_EXTERNAL_STORAGE</a:t>
            </a:r>
            <a:r>
              <a:rPr lang="en-US" sz="2800" dirty="0"/>
              <a:t>" /&gt;</a:t>
            </a:r>
          </a:p>
          <a:p>
            <a:r>
              <a:rPr lang="en-US" sz="2800" dirty="0"/>
              <a:t>&lt;uses-permission </a:t>
            </a:r>
            <a:r>
              <a:rPr lang="en-US" sz="2800" dirty="0" err="1"/>
              <a:t>android:name</a:t>
            </a:r>
            <a:r>
              <a:rPr lang="en-US" sz="2800" dirty="0"/>
              <a:t>="</a:t>
            </a:r>
            <a:r>
              <a:rPr lang="en-US" sz="2800" dirty="0" err="1"/>
              <a:t>android.permission.WRITE_EXTERNAL_STORAGE</a:t>
            </a:r>
            <a:r>
              <a:rPr lang="en-US" sz="2800" dirty="0"/>
              <a:t>" /&gt;</a:t>
            </a:r>
          </a:p>
          <a:p>
            <a:r>
              <a:rPr lang="en-US" sz="2800" dirty="0"/>
              <a:t>&lt;uses-permission </a:t>
            </a:r>
            <a:r>
              <a:rPr lang="en-US" sz="2800" dirty="0" err="1"/>
              <a:t>android:name</a:t>
            </a:r>
            <a:r>
              <a:rPr lang="en-US" sz="2800" dirty="0"/>
              <a:t>="</a:t>
            </a:r>
            <a:r>
              <a:rPr lang="en-US" sz="2800" dirty="0" err="1"/>
              <a:t>android.permission.CAMERA</a:t>
            </a:r>
            <a:r>
              <a:rPr lang="en-US" sz="2800" dirty="0"/>
              <a:t>" /&gt;</a:t>
            </a:r>
            <a:br>
              <a:rPr lang="ru-RU" sz="2800" dirty="0"/>
            </a:br>
            <a:endParaRPr lang="ru-RU" sz="2800" b="1" i="0" dirty="0">
              <a:solidFill>
                <a:srgbClr val="000000"/>
              </a:solidFill>
              <a:effectLst/>
              <a:latin typeface="-apple-system"/>
            </a:endParaRPr>
          </a:p>
        </p:txBody>
      </p:sp>
    </p:spTree>
    <p:extLst>
      <p:ext uri="{BB962C8B-B14F-4D97-AF65-F5344CB8AC3E}">
        <p14:creationId xmlns:p14="http://schemas.microsoft.com/office/powerpoint/2010/main" val="1034307662"/>
      </p:ext>
    </p:extLst>
  </p:cSld>
  <p:clrMapOvr>
    <a:masterClrMapping/>
  </p:clrMapOvr>
  <p:transition spd="slow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8">
          <a:extLst>
            <a:ext uri="{FF2B5EF4-FFF2-40B4-BE49-F238E27FC236}">
              <a16:creationId xmlns:a16="http://schemas.microsoft.com/office/drawing/2014/main" id="{12CDF86A-D549-C008-644F-C72922F250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29">
            <a:extLst>
              <a:ext uri="{FF2B5EF4-FFF2-40B4-BE49-F238E27FC236}">
                <a16:creationId xmlns:a16="http://schemas.microsoft.com/office/drawing/2014/main" id="{3B2641A7-D710-FED7-130B-7CFF9C02537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60000" y="530733"/>
            <a:ext cx="10272000" cy="9360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r>
              <a:rPr lang="en-US" dirty="0"/>
              <a:t>iOS</a:t>
            </a:r>
            <a:endParaRPr lang="ru-RU" dirty="0"/>
          </a:p>
        </p:txBody>
      </p:sp>
      <p:sp>
        <p:nvSpPr>
          <p:cNvPr id="151" name="Google Shape;151;p29">
            <a:extLst>
              <a:ext uri="{FF2B5EF4-FFF2-40B4-BE49-F238E27FC236}">
                <a16:creationId xmlns:a16="http://schemas.microsoft.com/office/drawing/2014/main" id="{B4B60696-5F82-595F-0C59-E428EE0898F0}"/>
              </a:ext>
            </a:extLst>
          </p:cNvPr>
          <p:cNvSpPr txBox="1"/>
          <p:nvPr/>
        </p:nvSpPr>
        <p:spPr>
          <a:xfrm>
            <a:off x="612474" y="1656048"/>
            <a:ext cx="10960401" cy="44263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l"/>
            <a:r>
              <a:rPr lang="ru-RU" sz="2300" b="1" i="0" dirty="0">
                <a:solidFill>
                  <a:srgbClr val="000000"/>
                </a:solidFill>
                <a:effectLst/>
                <a:latin typeface="-apple-system"/>
              </a:rPr>
              <a:t>Для работы на </a:t>
            </a:r>
            <a:r>
              <a:rPr lang="ru-RU" sz="2300" b="1" i="0" dirty="0" err="1">
                <a:solidFill>
                  <a:srgbClr val="000000"/>
                </a:solidFill>
                <a:effectLst/>
                <a:latin typeface="-apple-system"/>
              </a:rPr>
              <a:t>iOS</a:t>
            </a:r>
            <a:r>
              <a:rPr lang="ru-RU" sz="2300" b="1" i="0" dirty="0">
                <a:solidFill>
                  <a:srgbClr val="000000"/>
                </a:solidFill>
                <a:effectLst/>
                <a:latin typeface="-apple-system"/>
              </a:rPr>
              <a:t> требуется дополнительно добавить в файл </a:t>
            </a:r>
            <a:r>
              <a:rPr lang="ru-RU" sz="2300" b="1" i="0" dirty="0" err="1">
                <a:solidFill>
                  <a:srgbClr val="000000"/>
                </a:solidFill>
                <a:effectLst/>
                <a:latin typeface="-apple-system"/>
              </a:rPr>
              <a:t>Info.plist</a:t>
            </a:r>
            <a:r>
              <a:rPr lang="ru-RU" sz="2300" b="1" i="0" dirty="0">
                <a:solidFill>
                  <a:srgbClr val="000000"/>
                </a:solidFill>
                <a:effectLst/>
                <a:latin typeface="-apple-system"/>
              </a:rPr>
              <a:t> следующие строки:</a:t>
            </a:r>
          </a:p>
          <a:p>
            <a:r>
              <a:rPr lang="en-US" sz="2300" dirty="0"/>
              <a:t>&lt;key&gt;</a:t>
            </a:r>
            <a:r>
              <a:rPr lang="en-US" sz="2300" dirty="0" err="1"/>
              <a:t>NSCameraUsageDescription</a:t>
            </a:r>
            <a:r>
              <a:rPr lang="en-US" sz="2300" dirty="0"/>
              <a:t>&lt;/key&gt;&lt;string&gt;This app needs access to the camera to take photos.&lt;/string&gt;&lt;key&gt;</a:t>
            </a:r>
            <a:r>
              <a:rPr lang="en-US" sz="2300" dirty="0" err="1"/>
              <a:t>NSMicrophoneUsageDescription</a:t>
            </a:r>
            <a:r>
              <a:rPr lang="en-US" sz="2300" dirty="0"/>
              <a:t>&lt;/key&gt;&lt;string&gt;This app needs access to microphone for taking videos.&lt;/string&gt;&lt;key&gt;</a:t>
            </a:r>
            <a:r>
              <a:rPr lang="en-US" sz="2300" dirty="0" err="1"/>
              <a:t>NSPhotoLibraryAddUsageDescription</a:t>
            </a:r>
            <a:r>
              <a:rPr lang="en-US" sz="2300" dirty="0"/>
              <a:t>&lt;/key&gt;&lt;string&gt;This app needs access to the photo gallery for picking photos and videos.&lt;/string&gt;&lt;key&gt;</a:t>
            </a:r>
            <a:r>
              <a:rPr lang="en-US" sz="2300" dirty="0" err="1"/>
              <a:t>NSPhotoLibraryUsageDescription</a:t>
            </a:r>
            <a:r>
              <a:rPr lang="en-US" sz="2300" dirty="0"/>
              <a:t>&lt;/key&gt;&lt;string&gt;This app needs access to photos gallery for picking photos and videos.&lt;/string&gt;</a:t>
            </a:r>
            <a:endParaRPr lang="ru-RU" sz="2300" dirty="0"/>
          </a:p>
          <a:p>
            <a:r>
              <a:rPr lang="ru-RU" sz="2300" dirty="0"/>
              <a:t>Внимание! Текст между тегами &lt;</a:t>
            </a:r>
            <a:r>
              <a:rPr lang="ru-RU" sz="2300" dirty="0" err="1"/>
              <a:t>string</a:t>
            </a:r>
            <a:r>
              <a:rPr lang="ru-RU" sz="2300" dirty="0"/>
              <a:t>&gt;....&lt;/</a:t>
            </a:r>
            <a:r>
              <a:rPr lang="ru-RU" sz="2300" dirty="0" err="1"/>
              <a:t>string</a:t>
            </a:r>
            <a:r>
              <a:rPr lang="ru-RU" sz="2300" dirty="0"/>
              <a:t>&gt; следует заменить на текст, которые затем будет отображаться пользователям в качестве информации о вашем приложении.</a:t>
            </a:r>
            <a:br>
              <a:rPr lang="ru-RU" sz="2300" dirty="0"/>
            </a:br>
            <a:endParaRPr lang="ru-RU" sz="2300" b="1" i="0" dirty="0">
              <a:solidFill>
                <a:srgbClr val="000000"/>
              </a:solidFill>
              <a:effectLst/>
              <a:latin typeface="-apple-system"/>
            </a:endParaRPr>
          </a:p>
        </p:txBody>
      </p:sp>
    </p:spTree>
    <p:extLst>
      <p:ext uri="{BB962C8B-B14F-4D97-AF65-F5344CB8AC3E}">
        <p14:creationId xmlns:p14="http://schemas.microsoft.com/office/powerpoint/2010/main" val="3748633381"/>
      </p:ext>
    </p:extLst>
  </p:cSld>
  <p:clrMapOvr>
    <a:masterClrMapping/>
  </p:clrMapOvr>
  <p:transition spd="slow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8">
          <a:extLst>
            <a:ext uri="{FF2B5EF4-FFF2-40B4-BE49-F238E27FC236}">
              <a16:creationId xmlns:a16="http://schemas.microsoft.com/office/drawing/2014/main" id="{825F864B-FC3E-702D-E55A-72F348BBAF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29">
            <a:extLst>
              <a:ext uri="{FF2B5EF4-FFF2-40B4-BE49-F238E27FC236}">
                <a16:creationId xmlns:a16="http://schemas.microsoft.com/office/drawing/2014/main" id="{DAA66028-A9BA-E94D-B32A-B1B26D54480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60000" y="530733"/>
            <a:ext cx="10272000" cy="9360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r>
              <a:rPr lang="en-US" dirty="0" err="1"/>
              <a:t>MainPage</a:t>
            </a:r>
            <a:endParaRPr lang="ru-RU" dirty="0"/>
          </a:p>
        </p:txBody>
      </p:sp>
      <p:sp>
        <p:nvSpPr>
          <p:cNvPr id="151" name="Google Shape;151;p29">
            <a:extLst>
              <a:ext uri="{FF2B5EF4-FFF2-40B4-BE49-F238E27FC236}">
                <a16:creationId xmlns:a16="http://schemas.microsoft.com/office/drawing/2014/main" id="{C481BF0F-89FE-D194-BD72-9D59C0518A06}"/>
              </a:ext>
            </a:extLst>
          </p:cNvPr>
          <p:cNvSpPr txBox="1"/>
          <p:nvPr/>
        </p:nvSpPr>
        <p:spPr>
          <a:xfrm>
            <a:off x="612474" y="1584611"/>
            <a:ext cx="10960401" cy="44263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l"/>
            <a:r>
              <a:rPr lang="ru-RU" sz="1400" b="0" i="0" dirty="0">
                <a:solidFill>
                  <a:srgbClr val="000000"/>
                </a:solidFill>
                <a:effectLst/>
                <a:latin typeface="-apple-system"/>
              </a:rPr>
              <a:t>Изменим главную страницу </a:t>
            </a:r>
            <a:r>
              <a:rPr lang="ru-RU" sz="1400" b="0" i="0" dirty="0" err="1">
                <a:solidFill>
                  <a:srgbClr val="000000"/>
                </a:solidFill>
                <a:effectLst/>
                <a:latin typeface="-apple-system"/>
              </a:rPr>
              <a:t>MainPage</a:t>
            </a:r>
            <a:r>
              <a:rPr lang="ru-RU" sz="1400" b="0" i="0" dirty="0">
                <a:solidFill>
                  <a:srgbClr val="000000"/>
                </a:solidFill>
                <a:effectLst/>
                <a:latin typeface="-apple-system"/>
              </a:rPr>
              <a:t> таким образом, чтобы она имела кнопки для съемки и выбора фото и областью просмотра снятой фотографии:</a:t>
            </a:r>
          </a:p>
          <a:p>
            <a:r>
              <a:rPr lang="en-US" sz="1400" dirty="0"/>
              <a:t>public partial class </a:t>
            </a:r>
            <a:r>
              <a:rPr lang="en-US" sz="1400" dirty="0" err="1"/>
              <a:t>MainPage</a:t>
            </a:r>
            <a:r>
              <a:rPr lang="en-US" sz="1400" dirty="0"/>
              <a:t> : </a:t>
            </a:r>
            <a:r>
              <a:rPr lang="en-US" sz="1400" dirty="0" err="1"/>
              <a:t>ContentPage</a:t>
            </a:r>
            <a:endParaRPr lang="en-US" sz="1400" dirty="0"/>
          </a:p>
          <a:p>
            <a:r>
              <a:rPr lang="en-US" sz="1400" dirty="0"/>
              <a:t>    {</a:t>
            </a:r>
          </a:p>
          <a:p>
            <a:r>
              <a:rPr lang="en-US" sz="1400" dirty="0"/>
              <a:t>        Image </a:t>
            </a:r>
            <a:r>
              <a:rPr lang="en-US" sz="1400" dirty="0" err="1"/>
              <a:t>img</a:t>
            </a:r>
            <a:r>
              <a:rPr lang="en-US" sz="1400" dirty="0"/>
              <a:t>;</a:t>
            </a:r>
          </a:p>
          <a:p>
            <a:r>
              <a:rPr lang="en-US" sz="1400" dirty="0"/>
              <a:t>        Button </a:t>
            </a:r>
            <a:r>
              <a:rPr lang="en-US" sz="1400" dirty="0" err="1"/>
              <a:t>takePhotoBtn</a:t>
            </a:r>
            <a:r>
              <a:rPr lang="en-US" sz="1400" dirty="0"/>
              <a:t>;</a:t>
            </a:r>
          </a:p>
          <a:p>
            <a:r>
              <a:rPr lang="en-US" sz="1400" dirty="0"/>
              <a:t>        Button </a:t>
            </a:r>
            <a:r>
              <a:rPr lang="en-US" sz="1400" dirty="0" err="1"/>
              <a:t>getPhotoBtn</a:t>
            </a:r>
            <a:r>
              <a:rPr lang="en-US" sz="1400" dirty="0"/>
              <a:t>;</a:t>
            </a:r>
          </a:p>
          <a:p>
            <a:r>
              <a:rPr lang="en-US" sz="1400" dirty="0"/>
              <a:t>        public </a:t>
            </a:r>
            <a:r>
              <a:rPr lang="en-US" sz="1400" dirty="0" err="1"/>
              <a:t>MainPage</a:t>
            </a:r>
            <a:r>
              <a:rPr lang="en-US" sz="1400" dirty="0"/>
              <a:t>()</a:t>
            </a:r>
          </a:p>
          <a:p>
            <a:r>
              <a:rPr lang="en-US" sz="1400" dirty="0"/>
              <a:t>        {</a:t>
            </a:r>
          </a:p>
          <a:p>
            <a:r>
              <a:rPr lang="en-US" sz="1400" dirty="0"/>
              <a:t>            //</a:t>
            </a:r>
            <a:r>
              <a:rPr lang="en-US" sz="1400" dirty="0" err="1"/>
              <a:t>InitializeComponent</a:t>
            </a:r>
            <a:r>
              <a:rPr lang="en-US" sz="1400" dirty="0"/>
              <a:t>();</a:t>
            </a:r>
          </a:p>
          <a:p>
            <a:r>
              <a:rPr lang="en-US" sz="1400" dirty="0"/>
              <a:t>            </a:t>
            </a:r>
            <a:r>
              <a:rPr lang="en-US" sz="1400" dirty="0" err="1"/>
              <a:t>takePhotoBtn</a:t>
            </a:r>
            <a:r>
              <a:rPr lang="en-US" sz="1400" dirty="0"/>
              <a:t> = new Button { Text = "</a:t>
            </a:r>
            <a:r>
              <a:rPr lang="ru-RU" sz="1400" dirty="0"/>
              <a:t>Сделать фото" };</a:t>
            </a:r>
          </a:p>
          <a:p>
            <a:r>
              <a:rPr lang="ru-RU" sz="1400" dirty="0"/>
              <a:t>            </a:t>
            </a:r>
            <a:r>
              <a:rPr lang="en-US" sz="1400" dirty="0" err="1"/>
              <a:t>getPhotoBtn</a:t>
            </a:r>
            <a:r>
              <a:rPr lang="en-US" sz="1400" dirty="0"/>
              <a:t> = new Button { Text = "</a:t>
            </a:r>
            <a:r>
              <a:rPr lang="ru-RU" sz="1400" dirty="0"/>
              <a:t>Выбрать фото" };</a:t>
            </a:r>
          </a:p>
          <a:p>
            <a:r>
              <a:rPr lang="ru-RU" sz="1400" dirty="0"/>
              <a:t>            </a:t>
            </a:r>
            <a:r>
              <a:rPr lang="en-US" sz="1400" dirty="0" err="1"/>
              <a:t>img</a:t>
            </a:r>
            <a:r>
              <a:rPr lang="en-US" sz="1400" dirty="0"/>
              <a:t> = new Image();</a:t>
            </a:r>
          </a:p>
          <a:p>
            <a:r>
              <a:rPr lang="en-US" sz="1400" dirty="0"/>
              <a:t> </a:t>
            </a:r>
          </a:p>
          <a:p>
            <a:r>
              <a:rPr lang="en-US" sz="1400" dirty="0"/>
              <a:t>            // </a:t>
            </a:r>
            <a:r>
              <a:rPr lang="ru-RU" sz="1400" dirty="0"/>
              <a:t>выбор фото</a:t>
            </a:r>
          </a:p>
          <a:p>
            <a:r>
              <a:rPr lang="ru-RU" sz="1400" dirty="0"/>
              <a:t>            </a:t>
            </a:r>
            <a:r>
              <a:rPr lang="en-US" sz="1400" dirty="0" err="1"/>
              <a:t>getPhotoBtn.Clicked</a:t>
            </a:r>
            <a:r>
              <a:rPr lang="en-US" sz="1400" dirty="0"/>
              <a:t> += </a:t>
            </a:r>
            <a:r>
              <a:rPr lang="en-US" sz="1400" dirty="0" err="1"/>
              <a:t>GetPhotoAsync</a:t>
            </a:r>
            <a:r>
              <a:rPr lang="en-US" sz="1400" dirty="0"/>
              <a:t>;</a:t>
            </a:r>
          </a:p>
          <a:p>
            <a:r>
              <a:rPr lang="en-US" sz="1400" dirty="0"/>
              <a:t> </a:t>
            </a:r>
          </a:p>
          <a:p>
            <a:r>
              <a:rPr lang="en-US" sz="1400" dirty="0"/>
              <a:t>            // </a:t>
            </a:r>
            <a:r>
              <a:rPr lang="ru-RU" sz="1400" dirty="0"/>
              <a:t>съемка фото</a:t>
            </a:r>
          </a:p>
          <a:p>
            <a:r>
              <a:rPr lang="ru-RU" sz="1400" dirty="0"/>
              <a:t>            </a:t>
            </a:r>
            <a:r>
              <a:rPr lang="en-US" sz="1400" dirty="0" err="1"/>
              <a:t>takePhotoBtn.Clicked</a:t>
            </a:r>
            <a:r>
              <a:rPr lang="en-US" sz="1400" dirty="0"/>
              <a:t> += </a:t>
            </a:r>
            <a:r>
              <a:rPr lang="en-US" sz="1400" dirty="0" err="1"/>
              <a:t>TakePhotoAsync</a:t>
            </a:r>
            <a:r>
              <a:rPr lang="en-US" sz="1400" dirty="0"/>
              <a:t>;</a:t>
            </a:r>
          </a:p>
          <a:p>
            <a:r>
              <a:rPr lang="en-US" sz="1400" dirty="0"/>
              <a:t> </a:t>
            </a:r>
          </a:p>
          <a:p>
            <a:r>
              <a:rPr lang="en-US" sz="1400" dirty="0"/>
              <a:t>            Content = new </a:t>
            </a:r>
            <a:r>
              <a:rPr lang="en-US" sz="1400" dirty="0" err="1"/>
              <a:t>StackLayout</a:t>
            </a:r>
            <a:endParaRPr lang="en-US" sz="1400" dirty="0"/>
          </a:p>
          <a:p>
            <a:r>
              <a:rPr lang="en-US" sz="1400" dirty="0"/>
              <a:t>            {</a:t>
            </a:r>
          </a:p>
          <a:p>
            <a:r>
              <a:rPr lang="en-US" sz="1400" dirty="0"/>
              <a:t>                </a:t>
            </a:r>
            <a:r>
              <a:rPr lang="en-US" sz="1400" dirty="0" err="1"/>
              <a:t>HorizontalOptions</a:t>
            </a:r>
            <a:r>
              <a:rPr lang="en-US" sz="1400" dirty="0"/>
              <a:t> = </a:t>
            </a:r>
            <a:r>
              <a:rPr lang="en-US" sz="1400" dirty="0" err="1"/>
              <a:t>LayoutOptions.Center</a:t>
            </a:r>
            <a:r>
              <a:rPr lang="en-US" sz="1400" dirty="0"/>
              <a:t>,</a:t>
            </a:r>
          </a:p>
          <a:p>
            <a:endParaRPr lang="ru-RU" sz="1400" b="1" i="0" dirty="0">
              <a:solidFill>
                <a:srgbClr val="000000"/>
              </a:solidFill>
              <a:effectLst/>
              <a:latin typeface="-apple-system"/>
            </a:endParaRPr>
          </a:p>
        </p:txBody>
      </p:sp>
    </p:spTree>
    <p:extLst>
      <p:ext uri="{BB962C8B-B14F-4D97-AF65-F5344CB8AC3E}">
        <p14:creationId xmlns:p14="http://schemas.microsoft.com/office/powerpoint/2010/main" val="1694284574"/>
      </p:ext>
    </p:extLst>
  </p:cSld>
  <p:clrMapOvr>
    <a:masterClrMapping/>
  </p:clrMapOvr>
  <p:transition spd="slow">
    <p:push dir="u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8">
          <a:extLst>
            <a:ext uri="{FF2B5EF4-FFF2-40B4-BE49-F238E27FC236}">
              <a16:creationId xmlns:a16="http://schemas.microsoft.com/office/drawing/2014/main" id="{B9C9878C-3331-7AAA-6DD9-F0E05EE033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29">
            <a:extLst>
              <a:ext uri="{FF2B5EF4-FFF2-40B4-BE49-F238E27FC236}">
                <a16:creationId xmlns:a16="http://schemas.microsoft.com/office/drawing/2014/main" id="{3DF4261E-1B7D-75BA-B792-AB8E967BAE6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60000" y="530733"/>
            <a:ext cx="10272000" cy="9360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r>
              <a:rPr lang="en-US" dirty="0" err="1"/>
              <a:t>MainPage</a:t>
            </a:r>
            <a:endParaRPr lang="ru-RU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652CEDB-2095-2D02-79A6-6E2F4F3E98AE}"/>
              </a:ext>
            </a:extLst>
          </p:cNvPr>
          <p:cNvSpPr txBox="1"/>
          <p:nvPr/>
        </p:nvSpPr>
        <p:spPr>
          <a:xfrm>
            <a:off x="960000" y="1578727"/>
            <a:ext cx="10272000" cy="54938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300" dirty="0"/>
              <a:t> Children = {</a:t>
            </a:r>
          </a:p>
          <a:p>
            <a:r>
              <a:rPr lang="en-US" sz="1300" dirty="0"/>
              <a:t>                    new </a:t>
            </a:r>
            <a:r>
              <a:rPr lang="en-US" sz="1300" dirty="0" err="1"/>
              <a:t>StackLayout</a:t>
            </a:r>
            <a:endParaRPr lang="en-US" sz="1300" dirty="0"/>
          </a:p>
          <a:p>
            <a:r>
              <a:rPr lang="en-US" sz="1300" dirty="0"/>
              <a:t>                    {</a:t>
            </a:r>
          </a:p>
          <a:p>
            <a:r>
              <a:rPr lang="en-US" sz="1300" dirty="0"/>
              <a:t>                         Children = {</a:t>
            </a:r>
            <a:r>
              <a:rPr lang="en-US" sz="1300" dirty="0" err="1"/>
              <a:t>takePhotoBtn</a:t>
            </a:r>
            <a:r>
              <a:rPr lang="en-US" sz="1300" dirty="0"/>
              <a:t>, </a:t>
            </a:r>
            <a:r>
              <a:rPr lang="en-US" sz="1300" dirty="0" err="1"/>
              <a:t>getPhotoBtn</a:t>
            </a:r>
            <a:r>
              <a:rPr lang="en-US" sz="1300" dirty="0"/>
              <a:t>},</a:t>
            </a:r>
          </a:p>
          <a:p>
            <a:r>
              <a:rPr lang="en-US" sz="1300" dirty="0"/>
              <a:t>                         Orientation =</a:t>
            </a:r>
            <a:r>
              <a:rPr lang="en-US" sz="1300" dirty="0" err="1"/>
              <a:t>StackOrientation.Horizontal</a:t>
            </a:r>
            <a:r>
              <a:rPr lang="en-US" sz="1300" dirty="0"/>
              <a:t>,</a:t>
            </a:r>
          </a:p>
          <a:p>
            <a:r>
              <a:rPr lang="en-US" sz="1300" dirty="0"/>
              <a:t>                         </a:t>
            </a:r>
            <a:r>
              <a:rPr lang="en-US" sz="1300" dirty="0" err="1"/>
              <a:t>HorizontalOptions</a:t>
            </a:r>
            <a:r>
              <a:rPr lang="en-US" sz="1300" dirty="0"/>
              <a:t> = </a:t>
            </a:r>
            <a:r>
              <a:rPr lang="en-US" sz="1300" dirty="0" err="1"/>
              <a:t>LayoutOptions.CenterAndExpand</a:t>
            </a:r>
            <a:endParaRPr lang="en-US" sz="1300" dirty="0"/>
          </a:p>
          <a:p>
            <a:r>
              <a:rPr lang="en-US" sz="1300" dirty="0"/>
              <a:t>                    },</a:t>
            </a:r>
          </a:p>
          <a:p>
            <a:r>
              <a:rPr lang="en-US" sz="1300" dirty="0"/>
              <a:t>                    </a:t>
            </a:r>
            <a:r>
              <a:rPr lang="en-US" sz="1300" dirty="0" err="1"/>
              <a:t>img</a:t>
            </a:r>
            <a:endParaRPr lang="en-US" sz="1300" dirty="0"/>
          </a:p>
          <a:p>
            <a:r>
              <a:rPr lang="en-US" sz="1300" dirty="0"/>
              <a:t>                }</a:t>
            </a:r>
          </a:p>
          <a:p>
            <a:r>
              <a:rPr lang="en-US" sz="1300" dirty="0"/>
              <a:t>            };</a:t>
            </a:r>
          </a:p>
          <a:p>
            <a:r>
              <a:rPr lang="en-US" sz="1300" dirty="0"/>
              <a:t>        }</a:t>
            </a:r>
          </a:p>
          <a:p>
            <a:r>
              <a:rPr lang="en-US" sz="1300" dirty="0"/>
              <a:t> </a:t>
            </a:r>
          </a:p>
          <a:p>
            <a:r>
              <a:rPr lang="en-US" sz="1300" dirty="0"/>
              <a:t>        async void </a:t>
            </a:r>
            <a:r>
              <a:rPr lang="en-US" sz="1300" dirty="0" err="1"/>
              <a:t>GetPhotoAsync</a:t>
            </a:r>
            <a:r>
              <a:rPr lang="en-US" sz="1300" dirty="0"/>
              <a:t>(object sender, </a:t>
            </a:r>
            <a:r>
              <a:rPr lang="en-US" sz="1300" dirty="0" err="1"/>
              <a:t>EventArgs</a:t>
            </a:r>
            <a:r>
              <a:rPr lang="en-US" sz="1300" dirty="0"/>
              <a:t> e)</a:t>
            </a:r>
          </a:p>
          <a:p>
            <a:r>
              <a:rPr lang="en-US" sz="1300" dirty="0"/>
              <a:t>        {</a:t>
            </a:r>
          </a:p>
          <a:p>
            <a:r>
              <a:rPr lang="en-US" sz="1300" dirty="0"/>
              <a:t>            try</a:t>
            </a:r>
          </a:p>
          <a:p>
            <a:r>
              <a:rPr lang="en-US" sz="1300" dirty="0"/>
              <a:t>            {</a:t>
            </a:r>
          </a:p>
          <a:p>
            <a:r>
              <a:rPr lang="en-US" sz="1300" dirty="0"/>
              <a:t>                // </a:t>
            </a:r>
            <a:r>
              <a:rPr lang="ru-RU" sz="1300" dirty="0"/>
              <a:t>выбираем фото</a:t>
            </a:r>
          </a:p>
          <a:p>
            <a:r>
              <a:rPr lang="ru-RU" sz="1300" dirty="0"/>
              <a:t>                </a:t>
            </a:r>
            <a:r>
              <a:rPr lang="en-US" sz="1300" dirty="0"/>
              <a:t>var photo = await </a:t>
            </a:r>
            <a:r>
              <a:rPr lang="en-US" sz="1300" dirty="0" err="1"/>
              <a:t>MediaPicker.PickPhotoAsync</a:t>
            </a:r>
            <a:r>
              <a:rPr lang="en-US" sz="1300" dirty="0"/>
              <a:t>();</a:t>
            </a:r>
          </a:p>
          <a:p>
            <a:r>
              <a:rPr lang="en-US" sz="1300" dirty="0"/>
              <a:t>                // </a:t>
            </a:r>
            <a:r>
              <a:rPr lang="ru-RU" sz="1300" dirty="0"/>
              <a:t>загружаем в </a:t>
            </a:r>
            <a:r>
              <a:rPr lang="en-US" sz="1300" dirty="0" err="1"/>
              <a:t>ImageView</a:t>
            </a:r>
            <a:endParaRPr lang="en-US" sz="1300" dirty="0"/>
          </a:p>
          <a:p>
            <a:r>
              <a:rPr lang="en-US" sz="1300" dirty="0"/>
              <a:t>                </a:t>
            </a:r>
            <a:r>
              <a:rPr lang="en-US" sz="1300" dirty="0" err="1"/>
              <a:t>img.Source</a:t>
            </a:r>
            <a:r>
              <a:rPr lang="en-US" sz="1300" dirty="0"/>
              <a:t> = </a:t>
            </a:r>
            <a:r>
              <a:rPr lang="en-US" sz="1300" dirty="0" err="1"/>
              <a:t>ImageSource.FromFile</a:t>
            </a:r>
            <a:r>
              <a:rPr lang="en-US" sz="1300" dirty="0"/>
              <a:t>(</a:t>
            </a:r>
            <a:r>
              <a:rPr lang="en-US" sz="1300" dirty="0" err="1"/>
              <a:t>photo.FullPath</a:t>
            </a:r>
            <a:r>
              <a:rPr lang="en-US" sz="1300" dirty="0"/>
              <a:t>);</a:t>
            </a:r>
          </a:p>
          <a:p>
            <a:r>
              <a:rPr lang="en-US" sz="1300" dirty="0"/>
              <a:t>            }</a:t>
            </a:r>
          </a:p>
          <a:p>
            <a:r>
              <a:rPr lang="en-US" sz="1300" dirty="0"/>
              <a:t>            catch (Exception ex)</a:t>
            </a:r>
          </a:p>
          <a:p>
            <a:r>
              <a:rPr lang="en-US" sz="1300" dirty="0"/>
              <a:t>            {</a:t>
            </a:r>
          </a:p>
          <a:p>
            <a:r>
              <a:rPr lang="en-US" sz="1300" dirty="0"/>
              <a:t>                await </a:t>
            </a:r>
            <a:r>
              <a:rPr lang="en-US" sz="1300" dirty="0" err="1"/>
              <a:t>DisplayAlert</a:t>
            </a:r>
            <a:r>
              <a:rPr lang="en-US" sz="1300" dirty="0"/>
              <a:t>("</a:t>
            </a:r>
            <a:r>
              <a:rPr lang="ru-RU" sz="1300" dirty="0"/>
              <a:t>Сообщение об ошибке", </a:t>
            </a:r>
            <a:r>
              <a:rPr lang="en-US" sz="1300" dirty="0" err="1"/>
              <a:t>ex.Message</a:t>
            </a:r>
            <a:r>
              <a:rPr lang="en-US" sz="1300" dirty="0"/>
              <a:t>, "OK");</a:t>
            </a:r>
          </a:p>
          <a:p>
            <a:r>
              <a:rPr lang="en-US" sz="1300" dirty="0"/>
              <a:t>            }</a:t>
            </a:r>
          </a:p>
          <a:p>
            <a:r>
              <a:rPr lang="en-US" sz="1300" dirty="0"/>
              <a:t>        }</a:t>
            </a:r>
          </a:p>
          <a:p>
            <a:r>
              <a:rPr lang="en-US" sz="13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242211762"/>
      </p:ext>
    </p:extLst>
  </p:cSld>
  <p:clrMapOvr>
    <a:masterClrMapping/>
  </p:clrMapOvr>
  <p:transition spd="slow">
    <p:push dir="u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8">
          <a:extLst>
            <a:ext uri="{FF2B5EF4-FFF2-40B4-BE49-F238E27FC236}">
              <a16:creationId xmlns:a16="http://schemas.microsoft.com/office/drawing/2014/main" id="{4389F8A0-B129-0395-CDEC-58480DD215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29">
            <a:extLst>
              <a:ext uri="{FF2B5EF4-FFF2-40B4-BE49-F238E27FC236}">
                <a16:creationId xmlns:a16="http://schemas.microsoft.com/office/drawing/2014/main" id="{404D073D-1008-3A42-545B-E296D1EF440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60000" y="530733"/>
            <a:ext cx="10272000" cy="9360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r>
              <a:rPr lang="en-US" dirty="0" err="1"/>
              <a:t>MainPage</a:t>
            </a:r>
            <a:endParaRPr lang="ru-RU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4DE4DF3-3659-BACF-6AD5-3EFE9CD67B04}"/>
              </a:ext>
            </a:extLst>
          </p:cNvPr>
          <p:cNvSpPr txBox="1"/>
          <p:nvPr/>
        </p:nvSpPr>
        <p:spPr>
          <a:xfrm>
            <a:off x="793176" y="1584484"/>
            <a:ext cx="10272000" cy="54784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/>
              <a:t> async void </a:t>
            </a:r>
            <a:r>
              <a:rPr lang="en-US" sz="1400" dirty="0" err="1"/>
              <a:t>TakePhotoAsync</a:t>
            </a:r>
            <a:r>
              <a:rPr lang="en-US" sz="1400" dirty="0"/>
              <a:t>(object sender, </a:t>
            </a:r>
            <a:r>
              <a:rPr lang="en-US" sz="1400" dirty="0" err="1"/>
              <a:t>EventArgs</a:t>
            </a:r>
            <a:r>
              <a:rPr lang="en-US" sz="1400" dirty="0"/>
              <a:t> e)</a:t>
            </a:r>
          </a:p>
          <a:p>
            <a:r>
              <a:rPr lang="en-US" sz="1400" dirty="0"/>
              <a:t>        {</a:t>
            </a:r>
          </a:p>
          <a:p>
            <a:r>
              <a:rPr lang="en-US" sz="1400" dirty="0"/>
              <a:t>            try</a:t>
            </a:r>
          </a:p>
          <a:p>
            <a:r>
              <a:rPr lang="en-US" sz="1400" dirty="0"/>
              <a:t>            {</a:t>
            </a:r>
          </a:p>
          <a:p>
            <a:r>
              <a:rPr lang="en-US" sz="1400" dirty="0"/>
              <a:t>                var photo = await </a:t>
            </a:r>
            <a:r>
              <a:rPr lang="en-US" sz="1400" dirty="0" err="1"/>
              <a:t>MediaPicker.CapturePhotoAsync</a:t>
            </a:r>
            <a:r>
              <a:rPr lang="en-US" sz="1400" dirty="0"/>
              <a:t>(new </a:t>
            </a:r>
            <a:r>
              <a:rPr lang="en-US" sz="1400" dirty="0" err="1"/>
              <a:t>MediaPickerOptions</a:t>
            </a:r>
            <a:r>
              <a:rPr lang="en-US" sz="1400" dirty="0"/>
              <a:t> </a:t>
            </a:r>
          </a:p>
          <a:p>
            <a:r>
              <a:rPr lang="en-US" sz="1400" dirty="0"/>
              <a:t>                { </a:t>
            </a:r>
          </a:p>
          <a:p>
            <a:r>
              <a:rPr lang="en-US" sz="1400" dirty="0"/>
              <a:t>                 Title = $"</a:t>
            </a:r>
            <a:r>
              <a:rPr lang="en-US" sz="1400" dirty="0" err="1"/>
              <a:t>xamarin</a:t>
            </a:r>
            <a:r>
              <a:rPr lang="en-US" sz="1400" dirty="0"/>
              <a:t>.{</a:t>
            </a:r>
            <a:r>
              <a:rPr lang="en-US" sz="1400" dirty="0" err="1"/>
              <a:t>DateTime.Now.ToString</a:t>
            </a:r>
            <a:r>
              <a:rPr lang="en-US" sz="1400" dirty="0"/>
              <a:t>("</a:t>
            </a:r>
            <a:r>
              <a:rPr lang="en-US" sz="1400" dirty="0" err="1"/>
              <a:t>dd.MM.yyyy_hh.mm.ss</a:t>
            </a:r>
            <a:r>
              <a:rPr lang="en-US" sz="1400" dirty="0"/>
              <a:t>")}.</a:t>
            </a:r>
            <a:r>
              <a:rPr lang="en-US" sz="1400" dirty="0" err="1"/>
              <a:t>png</a:t>
            </a:r>
            <a:r>
              <a:rPr lang="en-US" sz="1400" dirty="0"/>
              <a:t>"</a:t>
            </a:r>
          </a:p>
          <a:p>
            <a:r>
              <a:rPr lang="en-US" sz="1400" dirty="0"/>
              <a:t>                });</a:t>
            </a:r>
          </a:p>
          <a:p>
            <a:r>
              <a:rPr lang="en-US" sz="1400" dirty="0"/>
              <a:t> </a:t>
            </a:r>
          </a:p>
          <a:p>
            <a:r>
              <a:rPr lang="en-US" sz="1400" dirty="0"/>
              <a:t>                // </a:t>
            </a:r>
            <a:r>
              <a:rPr lang="ru-RU" sz="1400" dirty="0"/>
              <a:t>для примера сохраняем файл в локальном хранилище</a:t>
            </a:r>
          </a:p>
          <a:p>
            <a:r>
              <a:rPr lang="ru-RU" sz="1400" dirty="0"/>
              <a:t>                </a:t>
            </a:r>
            <a:r>
              <a:rPr lang="en-US" sz="1400" dirty="0"/>
              <a:t>var </a:t>
            </a:r>
            <a:r>
              <a:rPr lang="en-US" sz="1400" dirty="0" err="1"/>
              <a:t>newFile</a:t>
            </a:r>
            <a:r>
              <a:rPr lang="en-US" sz="1400" dirty="0"/>
              <a:t> = </a:t>
            </a:r>
            <a:r>
              <a:rPr lang="en-US" sz="1400" dirty="0" err="1"/>
              <a:t>Path.Combine</a:t>
            </a:r>
            <a:r>
              <a:rPr lang="en-US" sz="1400" dirty="0"/>
              <a:t>(</a:t>
            </a:r>
            <a:r>
              <a:rPr lang="en-US" sz="1400" dirty="0" err="1"/>
              <a:t>FileSystem.AppDataDirectory</a:t>
            </a:r>
            <a:r>
              <a:rPr lang="en-US" sz="1400" dirty="0"/>
              <a:t>, </a:t>
            </a:r>
            <a:r>
              <a:rPr lang="en-US" sz="1400" dirty="0" err="1"/>
              <a:t>photo.FileName</a:t>
            </a:r>
            <a:r>
              <a:rPr lang="en-US" sz="1400" dirty="0"/>
              <a:t>);</a:t>
            </a:r>
          </a:p>
          <a:p>
            <a:r>
              <a:rPr lang="en-US" sz="1400" dirty="0"/>
              <a:t>                using (var stream = await </a:t>
            </a:r>
            <a:r>
              <a:rPr lang="en-US" sz="1400" dirty="0" err="1"/>
              <a:t>photo.OpenReadAsync</a:t>
            </a:r>
            <a:r>
              <a:rPr lang="en-US" sz="1400" dirty="0"/>
              <a:t>())</a:t>
            </a:r>
          </a:p>
          <a:p>
            <a:r>
              <a:rPr lang="en-US" sz="1400" dirty="0"/>
              <a:t>                using (var </a:t>
            </a:r>
            <a:r>
              <a:rPr lang="en-US" sz="1400" dirty="0" err="1"/>
              <a:t>newStream</a:t>
            </a:r>
            <a:r>
              <a:rPr lang="en-US" sz="1400" dirty="0"/>
              <a:t> = </a:t>
            </a:r>
            <a:r>
              <a:rPr lang="en-US" sz="1400" dirty="0" err="1"/>
              <a:t>File.OpenWrite</a:t>
            </a:r>
            <a:r>
              <a:rPr lang="en-US" sz="1400" dirty="0"/>
              <a:t>(</a:t>
            </a:r>
            <a:r>
              <a:rPr lang="en-US" sz="1400" dirty="0" err="1"/>
              <a:t>newFile</a:t>
            </a:r>
            <a:r>
              <a:rPr lang="en-US" sz="1400" dirty="0"/>
              <a:t>))</a:t>
            </a:r>
          </a:p>
          <a:p>
            <a:r>
              <a:rPr lang="en-US" sz="1400" dirty="0"/>
              <a:t>                    await </a:t>
            </a:r>
            <a:r>
              <a:rPr lang="en-US" sz="1400" dirty="0" err="1"/>
              <a:t>stream.CopyToAsync</a:t>
            </a:r>
            <a:r>
              <a:rPr lang="en-US" sz="1400" dirty="0"/>
              <a:t>(</a:t>
            </a:r>
            <a:r>
              <a:rPr lang="en-US" sz="1400" dirty="0" err="1"/>
              <a:t>newStream</a:t>
            </a:r>
            <a:r>
              <a:rPr lang="en-US" sz="1400" dirty="0"/>
              <a:t>);</a:t>
            </a:r>
          </a:p>
          <a:p>
            <a:r>
              <a:rPr lang="en-US" sz="1400" dirty="0"/>
              <a:t>                </a:t>
            </a:r>
          </a:p>
          <a:p>
            <a:r>
              <a:rPr lang="en-US" sz="1400" dirty="0"/>
              <a:t>                // </a:t>
            </a:r>
            <a:r>
              <a:rPr lang="ru-RU" sz="1400" dirty="0"/>
              <a:t>загружаем в </a:t>
            </a:r>
            <a:r>
              <a:rPr lang="en-US" sz="1400" dirty="0" err="1"/>
              <a:t>ImageView</a:t>
            </a:r>
            <a:endParaRPr lang="en-US" sz="1400" dirty="0"/>
          </a:p>
          <a:p>
            <a:r>
              <a:rPr lang="en-US" sz="1400" dirty="0"/>
              <a:t>                </a:t>
            </a:r>
            <a:r>
              <a:rPr lang="en-US" sz="1400" dirty="0" err="1"/>
              <a:t>img.Source</a:t>
            </a:r>
            <a:r>
              <a:rPr lang="en-US" sz="1400" dirty="0"/>
              <a:t> = </a:t>
            </a:r>
            <a:r>
              <a:rPr lang="en-US" sz="1400" dirty="0" err="1"/>
              <a:t>ImageSource.FromFile</a:t>
            </a:r>
            <a:r>
              <a:rPr lang="en-US" sz="1400" dirty="0"/>
              <a:t>(</a:t>
            </a:r>
            <a:r>
              <a:rPr lang="en-US" sz="1400" dirty="0" err="1"/>
              <a:t>photo.FullPath</a:t>
            </a:r>
            <a:r>
              <a:rPr lang="en-US" sz="1400" dirty="0"/>
              <a:t>);</a:t>
            </a:r>
          </a:p>
          <a:p>
            <a:r>
              <a:rPr lang="en-US" sz="1400" dirty="0"/>
              <a:t>            }</a:t>
            </a:r>
          </a:p>
          <a:p>
            <a:r>
              <a:rPr lang="en-US" sz="1400" dirty="0"/>
              <a:t>            catch (Exception ex)</a:t>
            </a:r>
          </a:p>
          <a:p>
            <a:r>
              <a:rPr lang="en-US" sz="1400" dirty="0"/>
              <a:t>            {</a:t>
            </a:r>
          </a:p>
          <a:p>
            <a:r>
              <a:rPr lang="en-US" sz="1400" dirty="0"/>
              <a:t>                await </a:t>
            </a:r>
            <a:r>
              <a:rPr lang="en-US" sz="1400" dirty="0" err="1"/>
              <a:t>DisplayAlert</a:t>
            </a:r>
            <a:r>
              <a:rPr lang="en-US" sz="1400" dirty="0"/>
              <a:t>("</a:t>
            </a:r>
            <a:r>
              <a:rPr lang="ru-RU" sz="1400" dirty="0"/>
              <a:t>Сообщение об ошибке", </a:t>
            </a:r>
            <a:r>
              <a:rPr lang="en-US" sz="1400" dirty="0" err="1"/>
              <a:t>ex.Message</a:t>
            </a:r>
            <a:r>
              <a:rPr lang="en-US" sz="1400" dirty="0"/>
              <a:t>, "OK");</a:t>
            </a:r>
          </a:p>
          <a:p>
            <a:r>
              <a:rPr lang="en-US" sz="1400" dirty="0"/>
              <a:t>            }</a:t>
            </a:r>
          </a:p>
          <a:p>
            <a:r>
              <a:rPr lang="en-US" sz="1400" dirty="0"/>
              <a:t>        }</a:t>
            </a:r>
          </a:p>
          <a:p>
            <a:r>
              <a:rPr lang="en-US" sz="1400" dirty="0"/>
              <a:t>    }</a:t>
            </a:r>
            <a:br>
              <a:rPr lang="ru-RU" sz="1400" dirty="0"/>
            </a:b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2133806996"/>
      </p:ext>
    </p:extLst>
  </p:cSld>
  <p:clrMapOvr>
    <a:masterClrMapping/>
  </p:clrMapOvr>
  <p:transition spd="slow">
    <p:push dir="u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8">
          <a:extLst>
            <a:ext uri="{FF2B5EF4-FFF2-40B4-BE49-F238E27FC236}">
              <a16:creationId xmlns:a16="http://schemas.microsoft.com/office/drawing/2014/main" id="{1DC24449-C76E-EBC3-0AE4-53E75D9343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29">
            <a:extLst>
              <a:ext uri="{FF2B5EF4-FFF2-40B4-BE49-F238E27FC236}">
                <a16:creationId xmlns:a16="http://schemas.microsoft.com/office/drawing/2014/main" id="{06E60BA4-E7E2-44A0-E531-C561DABFD9E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60000" y="530733"/>
            <a:ext cx="10272000" cy="9360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r>
              <a:rPr lang="ru-RU" dirty="0"/>
              <a:t>Выбор фото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C29EB29-DBB7-7213-0C0F-8EAA42644049}"/>
              </a:ext>
            </a:extLst>
          </p:cNvPr>
          <p:cNvSpPr txBox="1"/>
          <p:nvPr/>
        </p:nvSpPr>
        <p:spPr>
          <a:xfrm>
            <a:off x="793176" y="1584484"/>
            <a:ext cx="10272000" cy="52629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dirty="0"/>
              <a:t>В обработчике первой кнопки будет производиться выбор фото. Сначала получаем само фото в виде </a:t>
            </a:r>
            <a:r>
              <a:rPr lang="ru-RU" sz="2400" dirty="0" err="1"/>
              <a:t>объкта</a:t>
            </a:r>
            <a:r>
              <a:rPr lang="ru-RU" sz="2400" dirty="0"/>
              <a:t> </a:t>
            </a:r>
            <a:r>
              <a:rPr lang="en-US" sz="2400" dirty="0" err="1"/>
              <a:t>FileResult</a:t>
            </a:r>
            <a:endParaRPr lang="en-US" sz="2400" dirty="0"/>
          </a:p>
          <a:p>
            <a:endParaRPr lang="en-US" sz="2400" dirty="0"/>
          </a:p>
          <a:p>
            <a:r>
              <a:rPr lang="en-US" sz="2400" dirty="0"/>
              <a:t>var photo = await </a:t>
            </a:r>
            <a:r>
              <a:rPr lang="en-US" sz="2400" dirty="0" err="1"/>
              <a:t>MediaPicker.PickPhotoAsync</a:t>
            </a:r>
            <a:r>
              <a:rPr lang="en-US" sz="2400" dirty="0"/>
              <a:t>()</a:t>
            </a:r>
          </a:p>
          <a:p>
            <a:r>
              <a:rPr lang="ru-RU" sz="2400" dirty="0"/>
              <a:t>Затем загружаем его в </a:t>
            </a:r>
            <a:r>
              <a:rPr lang="en-US" sz="2400" dirty="0" err="1"/>
              <a:t>ImageView</a:t>
            </a:r>
            <a:r>
              <a:rPr lang="en-US" sz="2400" dirty="0"/>
              <a:t>:</a:t>
            </a:r>
          </a:p>
          <a:p>
            <a:endParaRPr lang="en-US" sz="2400" dirty="0"/>
          </a:p>
          <a:p>
            <a:r>
              <a:rPr lang="en-US" sz="2400" dirty="0" err="1"/>
              <a:t>img.Source</a:t>
            </a:r>
            <a:r>
              <a:rPr lang="en-US" sz="2400" dirty="0"/>
              <a:t> = </a:t>
            </a:r>
            <a:r>
              <a:rPr lang="en-US" sz="2400" dirty="0" err="1"/>
              <a:t>ImageSource.FromFile</a:t>
            </a:r>
            <a:r>
              <a:rPr lang="en-US" sz="2400" dirty="0"/>
              <a:t>(</a:t>
            </a:r>
            <a:r>
              <a:rPr lang="en-US" sz="2400" dirty="0" err="1"/>
              <a:t>photo.FullPath</a:t>
            </a:r>
            <a:r>
              <a:rPr lang="en-US" sz="2400" dirty="0"/>
              <a:t>);</a:t>
            </a:r>
          </a:p>
          <a:p>
            <a:r>
              <a:rPr lang="ru-RU" sz="2400" dirty="0"/>
              <a:t>В обработчике второй кнопки делаем съемку и сохраняем фото:</a:t>
            </a:r>
          </a:p>
          <a:p>
            <a:r>
              <a:rPr lang="en-US" sz="2400" dirty="0"/>
              <a:t>var photo = await </a:t>
            </a:r>
            <a:r>
              <a:rPr lang="en-US" sz="2400" dirty="0" err="1"/>
              <a:t>MediaPicker.CapturePhotoAsync</a:t>
            </a:r>
            <a:r>
              <a:rPr lang="en-US" sz="2400" dirty="0"/>
              <a:t>(new </a:t>
            </a:r>
            <a:r>
              <a:rPr lang="en-US" sz="2400" dirty="0" err="1"/>
              <a:t>MediaPickerOptions</a:t>
            </a:r>
            <a:r>
              <a:rPr lang="en-US" sz="2400" dirty="0"/>
              <a:t> </a:t>
            </a:r>
          </a:p>
          <a:p>
            <a:r>
              <a:rPr lang="en-US" sz="2400" dirty="0"/>
              <a:t>{ </a:t>
            </a:r>
          </a:p>
          <a:p>
            <a:r>
              <a:rPr lang="en-US" sz="2400" dirty="0"/>
              <a:t>    Title = $"</a:t>
            </a:r>
            <a:r>
              <a:rPr lang="en-US" sz="2400" dirty="0" err="1"/>
              <a:t>xamarin</a:t>
            </a:r>
            <a:r>
              <a:rPr lang="en-US" sz="2400" dirty="0"/>
              <a:t>.{</a:t>
            </a:r>
            <a:r>
              <a:rPr lang="en-US" sz="2400" dirty="0" err="1"/>
              <a:t>DateTime.Now.ToString</a:t>
            </a:r>
            <a:r>
              <a:rPr lang="en-US" sz="2400" dirty="0"/>
              <a:t>("</a:t>
            </a:r>
            <a:r>
              <a:rPr lang="en-US" sz="2400" dirty="0" err="1"/>
              <a:t>dd.MM.yyyy_hh.mm.ss</a:t>
            </a:r>
            <a:r>
              <a:rPr lang="en-US" sz="2400" dirty="0"/>
              <a:t>")}.</a:t>
            </a:r>
            <a:r>
              <a:rPr lang="en-US" sz="2400" dirty="0" err="1"/>
              <a:t>png</a:t>
            </a:r>
            <a:r>
              <a:rPr lang="en-US" sz="2400" dirty="0"/>
              <a:t>"</a:t>
            </a:r>
          </a:p>
          <a:p>
            <a:r>
              <a:rPr lang="en-US" sz="2400" dirty="0"/>
              <a:t>});</a:t>
            </a:r>
          </a:p>
        </p:txBody>
      </p:sp>
    </p:spTree>
    <p:extLst>
      <p:ext uri="{BB962C8B-B14F-4D97-AF65-F5344CB8AC3E}">
        <p14:creationId xmlns:p14="http://schemas.microsoft.com/office/powerpoint/2010/main" val="1614203320"/>
      </p:ext>
    </p:extLst>
  </p:cSld>
  <p:clrMapOvr>
    <a:masterClrMapping/>
  </p:clrMapOvr>
  <p:transition spd="slow">
    <p:push dir="u"/>
  </p:transition>
</p:sld>
</file>

<file path=ppt/theme/theme1.xml><?xml version="1.0" encoding="utf-8"?>
<a:theme xmlns:a="http://schemas.openxmlformats.org/drawingml/2006/main" name="Social Market Economy Proposal by Slidesgo">
  <a:themeElements>
    <a:clrScheme name="Simple Light">
      <a:dk1>
        <a:srgbClr val="191919"/>
      </a:dk1>
      <a:lt1>
        <a:srgbClr val="FFFFFF"/>
      </a:lt1>
      <a:dk2>
        <a:srgbClr val="EDEDE9"/>
      </a:dk2>
      <a:lt2>
        <a:srgbClr val="D6CCC2"/>
      </a:lt2>
      <a:accent1>
        <a:srgbClr val="FFFFFF"/>
      </a:accent1>
      <a:accent2>
        <a:srgbClr val="FFFFFF"/>
      </a:accent2>
      <a:accent3>
        <a:srgbClr val="FFFFFF"/>
      </a:accent3>
      <a:accent4>
        <a:srgbClr val="FFFFFF"/>
      </a:accent4>
      <a:accent5>
        <a:srgbClr val="FFFFFF"/>
      </a:accent5>
      <a:accent6>
        <a:srgbClr val="FFFFFF"/>
      </a:accent6>
      <a:hlink>
        <a:srgbClr val="191919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75</TotalTime>
  <Words>1154</Words>
  <Application>Microsoft Office PowerPoint</Application>
  <PresentationFormat>Широкоэкранный</PresentationFormat>
  <Paragraphs>134</Paragraphs>
  <Slides>14</Slides>
  <Notes>14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22" baseType="lpstr">
      <vt:lpstr>Albert Sans</vt:lpstr>
      <vt:lpstr>-apple-system</vt:lpstr>
      <vt:lpstr>Archivo</vt:lpstr>
      <vt:lpstr>Arial</vt:lpstr>
      <vt:lpstr>Calibri</vt:lpstr>
      <vt:lpstr>Nunito Light</vt:lpstr>
      <vt:lpstr>Open Sans</vt:lpstr>
      <vt:lpstr>Social Market Economy Proposal by Slidesgo</vt:lpstr>
      <vt:lpstr>Работа с мультимедиа Работа с камерой Практическая работа 23</vt:lpstr>
      <vt:lpstr>Работа с камерой </vt:lpstr>
      <vt:lpstr>Установка разрешений</vt:lpstr>
      <vt:lpstr>Установка разрешений</vt:lpstr>
      <vt:lpstr>iOS</vt:lpstr>
      <vt:lpstr>MainPage</vt:lpstr>
      <vt:lpstr>MainPage</vt:lpstr>
      <vt:lpstr>MainPage</vt:lpstr>
      <vt:lpstr>Выбор фото</vt:lpstr>
      <vt:lpstr>Выбор фото</vt:lpstr>
      <vt:lpstr>Выбор фото</vt:lpstr>
      <vt:lpstr>Выполните задание</vt:lpstr>
      <vt:lpstr>Краткий план </vt:lpstr>
      <vt:lpstr>THANKS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SOCIAL MARKET ECONOMY PROPOSAL</dc:title>
  <dc:creator>Учетная запись Майкрософт</dc:creator>
  <cp:lastModifiedBy>User</cp:lastModifiedBy>
  <cp:revision>10</cp:revision>
  <dcterms:created xsi:type="dcterms:W3CDTF">2024-11-24T08:47:04Z</dcterms:created>
  <dcterms:modified xsi:type="dcterms:W3CDTF">2025-03-14T11:23:48Z</dcterms:modified>
</cp:coreProperties>
</file>